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 id="2147483866" r:id="rId2"/>
    <p:sldMasterId id="2147483838" r:id="rId3"/>
    <p:sldMasterId id="2147483858" r:id="rId4"/>
  </p:sldMasterIdLst>
  <p:notesMasterIdLst>
    <p:notesMasterId r:id="rId76"/>
  </p:notesMasterIdLst>
  <p:handoutMasterIdLst>
    <p:handoutMasterId r:id="rId77"/>
  </p:handoutMasterIdLst>
  <p:sldIdLst>
    <p:sldId id="256" r:id="rId5"/>
    <p:sldId id="270" r:id="rId6"/>
    <p:sldId id="296" r:id="rId7"/>
    <p:sldId id="400" r:id="rId8"/>
    <p:sldId id="303" r:id="rId9"/>
    <p:sldId id="304" r:id="rId10"/>
    <p:sldId id="307" r:id="rId11"/>
    <p:sldId id="322" r:id="rId12"/>
    <p:sldId id="306" r:id="rId13"/>
    <p:sldId id="308" r:id="rId14"/>
    <p:sldId id="294" r:id="rId15"/>
    <p:sldId id="325" r:id="rId16"/>
    <p:sldId id="343" r:id="rId17"/>
    <p:sldId id="342" r:id="rId18"/>
    <p:sldId id="326" r:id="rId19"/>
    <p:sldId id="328" r:id="rId20"/>
    <p:sldId id="327" r:id="rId21"/>
    <p:sldId id="334" r:id="rId22"/>
    <p:sldId id="313" r:id="rId23"/>
    <p:sldId id="315" r:id="rId24"/>
    <p:sldId id="314" r:id="rId25"/>
    <p:sldId id="344" r:id="rId26"/>
    <p:sldId id="329" r:id="rId27"/>
    <p:sldId id="331" r:id="rId28"/>
    <p:sldId id="330" r:id="rId29"/>
    <p:sldId id="332" r:id="rId30"/>
    <p:sldId id="335" r:id="rId31"/>
    <p:sldId id="337" r:id="rId32"/>
    <p:sldId id="333" r:id="rId33"/>
    <p:sldId id="339" r:id="rId34"/>
    <p:sldId id="302" r:id="rId35"/>
    <p:sldId id="316" r:id="rId36"/>
    <p:sldId id="295" r:id="rId37"/>
    <p:sldId id="317" r:id="rId38"/>
    <p:sldId id="320" r:id="rId39"/>
    <p:sldId id="348" r:id="rId40"/>
    <p:sldId id="318" r:id="rId41"/>
    <p:sldId id="321" r:id="rId42"/>
    <p:sldId id="340" r:id="rId43"/>
    <p:sldId id="349" r:id="rId44"/>
    <p:sldId id="298" r:id="rId45"/>
    <p:sldId id="273" r:id="rId46"/>
    <p:sldId id="391" r:id="rId47"/>
    <p:sldId id="392" r:id="rId48"/>
    <p:sldId id="395" r:id="rId49"/>
    <p:sldId id="393" r:id="rId50"/>
    <p:sldId id="394" r:id="rId51"/>
    <p:sldId id="396" r:id="rId52"/>
    <p:sldId id="397" r:id="rId53"/>
    <p:sldId id="398" r:id="rId54"/>
    <p:sldId id="399" r:id="rId55"/>
    <p:sldId id="374" r:id="rId56"/>
    <p:sldId id="376" r:id="rId57"/>
    <p:sldId id="362" r:id="rId58"/>
    <p:sldId id="364" r:id="rId59"/>
    <p:sldId id="366" r:id="rId60"/>
    <p:sldId id="367" r:id="rId61"/>
    <p:sldId id="369" r:id="rId62"/>
    <p:sldId id="378" r:id="rId63"/>
    <p:sldId id="371" r:id="rId64"/>
    <p:sldId id="380" r:id="rId65"/>
    <p:sldId id="381" r:id="rId66"/>
    <p:sldId id="382" r:id="rId67"/>
    <p:sldId id="383" r:id="rId68"/>
    <p:sldId id="384" r:id="rId69"/>
    <p:sldId id="385" r:id="rId70"/>
    <p:sldId id="387" r:id="rId71"/>
    <p:sldId id="386" r:id="rId72"/>
    <p:sldId id="389" r:id="rId73"/>
    <p:sldId id="388" r:id="rId74"/>
    <p:sldId id="390" r:id="rId75"/>
  </p:sldIdLst>
  <p:sldSz cx="12192000" cy="6858000"/>
  <p:notesSz cx="6858000" cy="9144000"/>
  <p:custDataLst>
    <p:tags r:id="rId78"/>
  </p:custData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orient="horz" pos="2341" userDrawn="1">
          <p15:clr>
            <a:srgbClr val="A4A3A4"/>
          </p15:clr>
        </p15:guide>
        <p15:guide id="7" pos="365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000000"/>
    <a:srgbClr val="FF6327"/>
    <a:srgbClr val="0070AD"/>
    <a:srgbClr val="6D64CC"/>
    <a:srgbClr val="01D1D0"/>
    <a:srgbClr val="E6E7E7"/>
    <a:srgbClr val="7F7F7F"/>
    <a:srgbClr val="7E39BA"/>
    <a:srgbClr val="4701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F1D843-22CB-41EA-AA7D-41DD6B0276DA}" v="12" dt="2023-04-05T14:16:58.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810" autoAdjust="0"/>
    <p:restoredTop sz="95226" autoAdjust="0"/>
  </p:normalViewPr>
  <p:slideViewPr>
    <p:cSldViewPr>
      <p:cViewPr varScale="1">
        <p:scale>
          <a:sx n="106" d="100"/>
          <a:sy n="106" d="100"/>
        </p:scale>
        <p:origin x="510" y="144"/>
      </p:cViewPr>
      <p:guideLst>
        <p:guide orient="horz" pos="2341"/>
        <p:guide pos="3659"/>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779"/>
    </p:cViewPr>
  </p:sorterViewPr>
  <p:notesViewPr>
    <p:cSldViewPr>
      <p:cViewPr varScale="1">
        <p:scale>
          <a:sx n="63" d="100"/>
          <a:sy n="63" d="100"/>
        </p:scale>
        <p:origin x="3134"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notesMaster" Target="notesMasters/notesMaster1.xml"/><Relationship Id="rId84"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ags" Target="tags/tag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ONO, Nathan" userId="99f38b78-d58b-43dc-971c-441766c63fc4" providerId="ADAL" clId="{E7F1D843-22CB-41EA-AA7D-41DD6B0276DA}"/>
    <pc:docChg chg="undo custSel addSld modSld sldOrd">
      <pc:chgData name="WANONO, Nathan" userId="99f38b78-d58b-43dc-971c-441766c63fc4" providerId="ADAL" clId="{E7F1D843-22CB-41EA-AA7D-41DD6B0276DA}" dt="2023-04-05T14:18:01.311" v="552" actId="122"/>
      <pc:docMkLst>
        <pc:docMk/>
      </pc:docMkLst>
      <pc:sldChg chg="add ord">
        <pc:chgData name="WANONO, Nathan" userId="99f38b78-d58b-43dc-971c-441766c63fc4" providerId="ADAL" clId="{E7F1D843-22CB-41EA-AA7D-41DD6B0276DA}" dt="2023-04-05T14:06:36.026" v="2"/>
        <pc:sldMkLst>
          <pc:docMk/>
          <pc:sldMk cId="3671417046" sldId="357"/>
        </pc:sldMkLst>
      </pc:sldChg>
      <pc:sldChg chg="addSp delSp modSp new mod">
        <pc:chgData name="WANONO, Nathan" userId="99f38b78-d58b-43dc-971c-441766c63fc4" providerId="ADAL" clId="{E7F1D843-22CB-41EA-AA7D-41DD6B0276DA}" dt="2023-04-05T14:16:55.351" v="467" actId="1076"/>
        <pc:sldMkLst>
          <pc:docMk/>
          <pc:sldMk cId="2748115460" sldId="358"/>
        </pc:sldMkLst>
        <pc:spChg chg="mod">
          <ac:chgData name="WANONO, Nathan" userId="99f38b78-d58b-43dc-971c-441766c63fc4" providerId="ADAL" clId="{E7F1D843-22CB-41EA-AA7D-41DD6B0276DA}" dt="2023-04-05T14:10:52.248" v="272" actId="14100"/>
          <ac:spMkLst>
            <pc:docMk/>
            <pc:sldMk cId="2748115460" sldId="358"/>
            <ac:spMk id="2" creationId="{ED695D6F-16DA-72E3-44B9-4CD0CF8D8CE2}"/>
          </ac:spMkLst>
        </pc:spChg>
        <pc:spChg chg="mod">
          <ac:chgData name="WANONO, Nathan" userId="99f38b78-d58b-43dc-971c-441766c63fc4" providerId="ADAL" clId="{E7F1D843-22CB-41EA-AA7D-41DD6B0276DA}" dt="2023-04-05T14:09:17.103" v="167" actId="20577"/>
          <ac:spMkLst>
            <pc:docMk/>
            <pc:sldMk cId="2748115460" sldId="358"/>
            <ac:spMk id="3" creationId="{6B556970-C822-D1D1-1A6C-9F42C7C94C27}"/>
          </ac:spMkLst>
        </pc:spChg>
        <pc:spChg chg="add mod">
          <ac:chgData name="WANONO, Nathan" userId="99f38b78-d58b-43dc-971c-441766c63fc4" providerId="ADAL" clId="{E7F1D843-22CB-41EA-AA7D-41DD6B0276DA}" dt="2023-04-05T14:15:03.987" v="429" actId="1076"/>
          <ac:spMkLst>
            <pc:docMk/>
            <pc:sldMk cId="2748115460" sldId="358"/>
            <ac:spMk id="4" creationId="{278081A9-BD60-5D45-1850-56DAD058A376}"/>
          </ac:spMkLst>
        </pc:spChg>
        <pc:spChg chg="add mod">
          <ac:chgData name="WANONO, Nathan" userId="99f38b78-d58b-43dc-971c-441766c63fc4" providerId="ADAL" clId="{E7F1D843-22CB-41EA-AA7D-41DD6B0276DA}" dt="2023-04-05T14:15:03.987" v="429" actId="1076"/>
          <ac:spMkLst>
            <pc:docMk/>
            <pc:sldMk cId="2748115460" sldId="358"/>
            <ac:spMk id="5" creationId="{B0EA3952-3D42-5F42-BC68-EE731DCC707E}"/>
          </ac:spMkLst>
        </pc:spChg>
        <pc:spChg chg="add mod">
          <ac:chgData name="WANONO, Nathan" userId="99f38b78-d58b-43dc-971c-441766c63fc4" providerId="ADAL" clId="{E7F1D843-22CB-41EA-AA7D-41DD6B0276DA}" dt="2023-04-05T14:15:03.987" v="429" actId="1076"/>
          <ac:spMkLst>
            <pc:docMk/>
            <pc:sldMk cId="2748115460" sldId="358"/>
            <ac:spMk id="6" creationId="{C4AC66DF-3AC2-D218-258D-A8D3A4140CCF}"/>
          </ac:spMkLst>
        </pc:spChg>
        <pc:spChg chg="add mod">
          <ac:chgData name="WANONO, Nathan" userId="99f38b78-d58b-43dc-971c-441766c63fc4" providerId="ADAL" clId="{E7F1D843-22CB-41EA-AA7D-41DD6B0276DA}" dt="2023-04-05T14:15:03.987" v="429" actId="1076"/>
          <ac:spMkLst>
            <pc:docMk/>
            <pc:sldMk cId="2748115460" sldId="358"/>
            <ac:spMk id="14" creationId="{A71F4D3F-89DF-0393-2C9E-9B99B50AAA4D}"/>
          </ac:spMkLst>
        </pc:spChg>
        <pc:spChg chg="add mod">
          <ac:chgData name="WANONO, Nathan" userId="99f38b78-d58b-43dc-971c-441766c63fc4" providerId="ADAL" clId="{E7F1D843-22CB-41EA-AA7D-41DD6B0276DA}" dt="2023-04-05T14:15:03.987" v="429" actId="1076"/>
          <ac:spMkLst>
            <pc:docMk/>
            <pc:sldMk cId="2748115460" sldId="358"/>
            <ac:spMk id="15" creationId="{BE58A894-8ABD-29E9-7906-52E18E0F06BF}"/>
          </ac:spMkLst>
        </pc:spChg>
        <pc:spChg chg="add mod">
          <ac:chgData name="WANONO, Nathan" userId="99f38b78-d58b-43dc-971c-441766c63fc4" providerId="ADAL" clId="{E7F1D843-22CB-41EA-AA7D-41DD6B0276DA}" dt="2023-04-05T14:15:03.987" v="429" actId="1076"/>
          <ac:spMkLst>
            <pc:docMk/>
            <pc:sldMk cId="2748115460" sldId="358"/>
            <ac:spMk id="16" creationId="{7474A8EB-D26A-442B-DAFC-20A8616AF70B}"/>
          </ac:spMkLst>
        </pc:spChg>
        <pc:spChg chg="add mod">
          <ac:chgData name="WANONO, Nathan" userId="99f38b78-d58b-43dc-971c-441766c63fc4" providerId="ADAL" clId="{E7F1D843-22CB-41EA-AA7D-41DD6B0276DA}" dt="2023-04-05T14:15:03.987" v="429" actId="1076"/>
          <ac:spMkLst>
            <pc:docMk/>
            <pc:sldMk cId="2748115460" sldId="358"/>
            <ac:spMk id="17" creationId="{B1CFE994-B28B-04E7-C7FC-54833E7C6B83}"/>
          </ac:spMkLst>
        </pc:spChg>
        <pc:spChg chg="add mod">
          <ac:chgData name="WANONO, Nathan" userId="99f38b78-d58b-43dc-971c-441766c63fc4" providerId="ADAL" clId="{E7F1D843-22CB-41EA-AA7D-41DD6B0276DA}" dt="2023-04-05T14:15:03.987" v="429" actId="1076"/>
          <ac:spMkLst>
            <pc:docMk/>
            <pc:sldMk cId="2748115460" sldId="358"/>
            <ac:spMk id="18" creationId="{3FF4EA9F-AC94-D37E-B1A6-F0CA6461C365}"/>
          </ac:spMkLst>
        </pc:spChg>
        <pc:spChg chg="add mod">
          <ac:chgData name="WANONO, Nathan" userId="99f38b78-d58b-43dc-971c-441766c63fc4" providerId="ADAL" clId="{E7F1D843-22CB-41EA-AA7D-41DD6B0276DA}" dt="2023-04-05T14:15:03.987" v="429" actId="1076"/>
          <ac:spMkLst>
            <pc:docMk/>
            <pc:sldMk cId="2748115460" sldId="358"/>
            <ac:spMk id="19" creationId="{26190E19-E4ED-94BA-9271-838FDC85CFB3}"/>
          </ac:spMkLst>
        </pc:spChg>
        <pc:spChg chg="add del mod">
          <ac:chgData name="WANONO, Nathan" userId="99f38b78-d58b-43dc-971c-441766c63fc4" providerId="ADAL" clId="{E7F1D843-22CB-41EA-AA7D-41DD6B0276DA}" dt="2023-04-05T14:14:46.221" v="425" actId="478"/>
          <ac:spMkLst>
            <pc:docMk/>
            <pc:sldMk cId="2748115460" sldId="358"/>
            <ac:spMk id="20" creationId="{BC9508D0-325E-958F-0F55-6FAD67006228}"/>
          </ac:spMkLst>
        </pc:spChg>
        <pc:spChg chg="add mod">
          <ac:chgData name="WANONO, Nathan" userId="99f38b78-d58b-43dc-971c-441766c63fc4" providerId="ADAL" clId="{E7F1D843-22CB-41EA-AA7D-41DD6B0276DA}" dt="2023-04-05T14:15:03.987" v="429" actId="1076"/>
          <ac:spMkLst>
            <pc:docMk/>
            <pc:sldMk cId="2748115460" sldId="358"/>
            <ac:spMk id="21" creationId="{0DD04943-C6C8-1AD3-186C-8AA4E9C4CEE2}"/>
          </ac:spMkLst>
        </pc:spChg>
        <pc:spChg chg="add mod">
          <ac:chgData name="WANONO, Nathan" userId="99f38b78-d58b-43dc-971c-441766c63fc4" providerId="ADAL" clId="{E7F1D843-22CB-41EA-AA7D-41DD6B0276DA}" dt="2023-04-05T14:15:03.987" v="429" actId="1076"/>
          <ac:spMkLst>
            <pc:docMk/>
            <pc:sldMk cId="2748115460" sldId="358"/>
            <ac:spMk id="22" creationId="{2D2581B4-405D-9B01-41F2-F8346A0215C3}"/>
          </ac:spMkLst>
        </pc:spChg>
        <pc:spChg chg="add mod">
          <ac:chgData name="WANONO, Nathan" userId="99f38b78-d58b-43dc-971c-441766c63fc4" providerId="ADAL" clId="{E7F1D843-22CB-41EA-AA7D-41DD6B0276DA}" dt="2023-04-05T14:15:03.987" v="429" actId="1076"/>
          <ac:spMkLst>
            <pc:docMk/>
            <pc:sldMk cId="2748115460" sldId="358"/>
            <ac:spMk id="23" creationId="{A88198EF-B55A-174B-7ED9-654C5B60673A}"/>
          </ac:spMkLst>
        </pc:spChg>
        <pc:spChg chg="add mod">
          <ac:chgData name="WANONO, Nathan" userId="99f38b78-d58b-43dc-971c-441766c63fc4" providerId="ADAL" clId="{E7F1D843-22CB-41EA-AA7D-41DD6B0276DA}" dt="2023-04-05T14:15:03.987" v="429" actId="1076"/>
          <ac:spMkLst>
            <pc:docMk/>
            <pc:sldMk cId="2748115460" sldId="358"/>
            <ac:spMk id="24" creationId="{BFCE92E2-FB8D-26D3-6211-258F9B40F420}"/>
          </ac:spMkLst>
        </pc:spChg>
        <pc:spChg chg="add mod">
          <ac:chgData name="WANONO, Nathan" userId="99f38b78-d58b-43dc-971c-441766c63fc4" providerId="ADAL" clId="{E7F1D843-22CB-41EA-AA7D-41DD6B0276DA}" dt="2023-04-05T14:15:03.987" v="429" actId="1076"/>
          <ac:spMkLst>
            <pc:docMk/>
            <pc:sldMk cId="2748115460" sldId="358"/>
            <ac:spMk id="25" creationId="{B2832502-D042-9803-7157-FBFE37326A4E}"/>
          </ac:spMkLst>
        </pc:spChg>
        <pc:spChg chg="add mod">
          <ac:chgData name="WANONO, Nathan" userId="99f38b78-d58b-43dc-971c-441766c63fc4" providerId="ADAL" clId="{E7F1D843-22CB-41EA-AA7D-41DD6B0276DA}" dt="2023-04-05T14:16:37.092" v="465" actId="1076"/>
          <ac:spMkLst>
            <pc:docMk/>
            <pc:sldMk cId="2748115460" sldId="358"/>
            <ac:spMk id="26" creationId="{FFF1B35C-A659-12BC-2C05-D3351375301F}"/>
          </ac:spMkLst>
        </pc:spChg>
        <pc:spChg chg="add mod">
          <ac:chgData name="WANONO, Nathan" userId="99f38b78-d58b-43dc-971c-441766c63fc4" providerId="ADAL" clId="{E7F1D843-22CB-41EA-AA7D-41DD6B0276DA}" dt="2023-04-05T14:16:55.351" v="467" actId="1076"/>
          <ac:spMkLst>
            <pc:docMk/>
            <pc:sldMk cId="2748115460" sldId="358"/>
            <ac:spMk id="42" creationId="{6E402FDF-3CB2-C483-99E7-21BB68666723}"/>
          </ac:spMkLst>
        </pc:spChg>
        <pc:cxnChg chg="add mod">
          <ac:chgData name="WANONO, Nathan" userId="99f38b78-d58b-43dc-971c-441766c63fc4" providerId="ADAL" clId="{E7F1D843-22CB-41EA-AA7D-41DD6B0276DA}" dt="2023-04-05T14:15:03.987" v="429" actId="1076"/>
          <ac:cxnSpMkLst>
            <pc:docMk/>
            <pc:sldMk cId="2748115460" sldId="358"/>
            <ac:cxnSpMk id="8" creationId="{8F8CDC6A-72E8-30EB-485D-B7ED2F1AE1BF}"/>
          </ac:cxnSpMkLst>
        </pc:cxnChg>
        <pc:cxnChg chg="add mod">
          <ac:chgData name="WANONO, Nathan" userId="99f38b78-d58b-43dc-971c-441766c63fc4" providerId="ADAL" clId="{E7F1D843-22CB-41EA-AA7D-41DD6B0276DA}" dt="2023-04-05T14:15:03.987" v="429" actId="1076"/>
          <ac:cxnSpMkLst>
            <pc:docMk/>
            <pc:sldMk cId="2748115460" sldId="358"/>
            <ac:cxnSpMk id="9" creationId="{0BF279C8-7E7C-E0E6-D75C-E6B01FAC990D}"/>
          </ac:cxnSpMkLst>
        </pc:cxnChg>
        <pc:cxnChg chg="add del mod">
          <ac:chgData name="WANONO, Nathan" userId="99f38b78-d58b-43dc-971c-441766c63fc4" providerId="ADAL" clId="{E7F1D843-22CB-41EA-AA7D-41DD6B0276DA}" dt="2023-04-05T14:15:36.777" v="451" actId="478"/>
          <ac:cxnSpMkLst>
            <pc:docMk/>
            <pc:sldMk cId="2748115460" sldId="358"/>
            <ac:cxnSpMk id="28" creationId="{59D2D021-F342-3D14-E3A9-9BFEC65755E5}"/>
          </ac:cxnSpMkLst>
        </pc:cxnChg>
        <pc:cxnChg chg="add del mod">
          <ac:chgData name="WANONO, Nathan" userId="99f38b78-d58b-43dc-971c-441766c63fc4" providerId="ADAL" clId="{E7F1D843-22CB-41EA-AA7D-41DD6B0276DA}" dt="2023-04-05T14:15:46.362" v="454" actId="478"/>
          <ac:cxnSpMkLst>
            <pc:docMk/>
            <pc:sldMk cId="2748115460" sldId="358"/>
            <ac:cxnSpMk id="30" creationId="{139510A0-58A9-A471-F83A-D5EFD1461E7D}"/>
          </ac:cxnSpMkLst>
        </pc:cxnChg>
        <pc:cxnChg chg="add del mod">
          <ac:chgData name="WANONO, Nathan" userId="99f38b78-d58b-43dc-971c-441766c63fc4" providerId="ADAL" clId="{E7F1D843-22CB-41EA-AA7D-41DD6B0276DA}" dt="2023-04-05T14:16:24.968" v="462" actId="478"/>
          <ac:cxnSpMkLst>
            <pc:docMk/>
            <pc:sldMk cId="2748115460" sldId="358"/>
            <ac:cxnSpMk id="32" creationId="{E8A23B0F-FAFF-54D0-BED4-89278885C3B9}"/>
          </ac:cxnSpMkLst>
        </pc:cxnChg>
        <pc:cxnChg chg="add del mod">
          <ac:chgData name="WANONO, Nathan" userId="99f38b78-d58b-43dc-971c-441766c63fc4" providerId="ADAL" clId="{E7F1D843-22CB-41EA-AA7D-41DD6B0276DA}" dt="2023-04-05T14:16:23.790" v="461" actId="478"/>
          <ac:cxnSpMkLst>
            <pc:docMk/>
            <pc:sldMk cId="2748115460" sldId="358"/>
            <ac:cxnSpMk id="34" creationId="{9A6C63BB-7003-2066-B5EA-68D21E408EC1}"/>
          </ac:cxnSpMkLst>
        </pc:cxnChg>
        <pc:cxnChg chg="add mod">
          <ac:chgData name="WANONO, Nathan" userId="99f38b78-d58b-43dc-971c-441766c63fc4" providerId="ADAL" clId="{E7F1D843-22CB-41EA-AA7D-41DD6B0276DA}" dt="2023-04-05T14:16:37.092" v="465" actId="1076"/>
          <ac:cxnSpMkLst>
            <pc:docMk/>
            <pc:sldMk cId="2748115460" sldId="358"/>
            <ac:cxnSpMk id="40" creationId="{A4486E81-A1C4-9B1E-1C84-1B71CC471451}"/>
          </ac:cxnSpMkLst>
        </pc:cxnChg>
      </pc:sldChg>
      <pc:sldChg chg="addSp delSp modSp add mod modClrScheme chgLayout">
        <pc:chgData name="WANONO, Nathan" userId="99f38b78-d58b-43dc-971c-441766c63fc4" providerId="ADAL" clId="{E7F1D843-22CB-41EA-AA7D-41DD6B0276DA}" dt="2023-04-05T14:18:01.311" v="552" actId="122"/>
        <pc:sldMkLst>
          <pc:docMk/>
          <pc:sldMk cId="566912522" sldId="359"/>
        </pc:sldMkLst>
        <pc:spChg chg="del mod">
          <ac:chgData name="WANONO, Nathan" userId="99f38b78-d58b-43dc-971c-441766c63fc4" providerId="ADAL" clId="{E7F1D843-22CB-41EA-AA7D-41DD6B0276DA}" dt="2023-04-05T14:17:39.826" v="500" actId="478"/>
          <ac:spMkLst>
            <pc:docMk/>
            <pc:sldMk cId="566912522" sldId="359"/>
            <ac:spMk id="2" creationId="{ED695D6F-16DA-72E3-44B9-4CD0CF8D8CE2}"/>
          </ac:spMkLst>
        </pc:spChg>
        <pc:spChg chg="mod ord">
          <ac:chgData name="WANONO, Nathan" userId="99f38b78-d58b-43dc-971c-441766c63fc4" providerId="ADAL" clId="{E7F1D843-22CB-41EA-AA7D-41DD6B0276DA}" dt="2023-04-05T14:17:44.049" v="501" actId="700"/>
          <ac:spMkLst>
            <pc:docMk/>
            <pc:sldMk cId="566912522" sldId="359"/>
            <ac:spMk id="3" creationId="{6B556970-C822-D1D1-1A6C-9F42C7C94C27}"/>
          </ac:spMkLst>
        </pc:spChg>
        <pc:spChg chg="del">
          <ac:chgData name="WANONO, Nathan" userId="99f38b78-d58b-43dc-971c-441766c63fc4" providerId="ADAL" clId="{E7F1D843-22CB-41EA-AA7D-41DD6B0276DA}" dt="2023-04-05T14:17:13.394" v="469" actId="478"/>
          <ac:spMkLst>
            <pc:docMk/>
            <pc:sldMk cId="566912522" sldId="359"/>
            <ac:spMk id="4" creationId="{278081A9-BD60-5D45-1850-56DAD058A376}"/>
          </ac:spMkLst>
        </pc:spChg>
        <pc:spChg chg="del">
          <ac:chgData name="WANONO, Nathan" userId="99f38b78-d58b-43dc-971c-441766c63fc4" providerId="ADAL" clId="{E7F1D843-22CB-41EA-AA7D-41DD6B0276DA}" dt="2023-04-05T14:17:13.394" v="469" actId="478"/>
          <ac:spMkLst>
            <pc:docMk/>
            <pc:sldMk cId="566912522" sldId="359"/>
            <ac:spMk id="5" creationId="{B0EA3952-3D42-5F42-BC68-EE731DCC707E}"/>
          </ac:spMkLst>
        </pc:spChg>
        <pc:spChg chg="del">
          <ac:chgData name="WANONO, Nathan" userId="99f38b78-d58b-43dc-971c-441766c63fc4" providerId="ADAL" clId="{E7F1D843-22CB-41EA-AA7D-41DD6B0276DA}" dt="2023-04-05T14:17:13.394" v="469" actId="478"/>
          <ac:spMkLst>
            <pc:docMk/>
            <pc:sldMk cId="566912522" sldId="359"/>
            <ac:spMk id="6" creationId="{C4AC66DF-3AC2-D218-258D-A8D3A4140CCF}"/>
          </ac:spMkLst>
        </pc:spChg>
        <pc:spChg chg="add del mod ord">
          <ac:chgData name="WANONO, Nathan" userId="99f38b78-d58b-43dc-971c-441766c63fc4" providerId="ADAL" clId="{E7F1D843-22CB-41EA-AA7D-41DD6B0276DA}" dt="2023-04-05T14:17:44.049" v="501" actId="700"/>
          <ac:spMkLst>
            <pc:docMk/>
            <pc:sldMk cId="566912522" sldId="359"/>
            <ac:spMk id="10" creationId="{7D82E2B5-5B9F-6234-F82A-6AC3B49360E9}"/>
          </ac:spMkLst>
        </pc:spChg>
        <pc:spChg chg="add mod ord">
          <ac:chgData name="WANONO, Nathan" userId="99f38b78-d58b-43dc-971c-441766c63fc4" providerId="ADAL" clId="{E7F1D843-22CB-41EA-AA7D-41DD6B0276DA}" dt="2023-04-05T14:17:44.049" v="501" actId="700"/>
          <ac:spMkLst>
            <pc:docMk/>
            <pc:sldMk cId="566912522" sldId="359"/>
            <ac:spMk id="11" creationId="{2488EB91-FA55-B798-95D0-33612809E0CA}"/>
          </ac:spMkLst>
        </pc:spChg>
        <pc:spChg chg="add mod ord">
          <ac:chgData name="WANONO, Nathan" userId="99f38b78-d58b-43dc-971c-441766c63fc4" providerId="ADAL" clId="{E7F1D843-22CB-41EA-AA7D-41DD6B0276DA}" dt="2023-04-05T14:17:59.461" v="551" actId="122"/>
          <ac:spMkLst>
            <pc:docMk/>
            <pc:sldMk cId="566912522" sldId="359"/>
            <ac:spMk id="12" creationId="{4F2A3BC7-A55D-874C-14D8-EF3C5AB19CF7}"/>
          </ac:spMkLst>
        </pc:spChg>
        <pc:spChg chg="add mod ord">
          <ac:chgData name="WANONO, Nathan" userId="99f38b78-d58b-43dc-971c-441766c63fc4" providerId="ADAL" clId="{E7F1D843-22CB-41EA-AA7D-41DD6B0276DA}" dt="2023-04-05T14:18:01.311" v="552" actId="122"/>
          <ac:spMkLst>
            <pc:docMk/>
            <pc:sldMk cId="566912522" sldId="359"/>
            <ac:spMk id="13" creationId="{65DCA6D5-54BD-0DD4-9380-EF1E516BA2B0}"/>
          </ac:spMkLst>
        </pc:spChg>
        <pc:spChg chg="del">
          <ac:chgData name="WANONO, Nathan" userId="99f38b78-d58b-43dc-971c-441766c63fc4" providerId="ADAL" clId="{E7F1D843-22CB-41EA-AA7D-41DD6B0276DA}" dt="2023-04-05T14:17:13.394" v="469" actId="478"/>
          <ac:spMkLst>
            <pc:docMk/>
            <pc:sldMk cId="566912522" sldId="359"/>
            <ac:spMk id="14" creationId="{A71F4D3F-89DF-0393-2C9E-9B99B50AAA4D}"/>
          </ac:spMkLst>
        </pc:spChg>
        <pc:spChg chg="del">
          <ac:chgData name="WANONO, Nathan" userId="99f38b78-d58b-43dc-971c-441766c63fc4" providerId="ADAL" clId="{E7F1D843-22CB-41EA-AA7D-41DD6B0276DA}" dt="2023-04-05T14:17:13.394" v="469" actId="478"/>
          <ac:spMkLst>
            <pc:docMk/>
            <pc:sldMk cId="566912522" sldId="359"/>
            <ac:spMk id="15" creationId="{BE58A894-8ABD-29E9-7906-52E18E0F06BF}"/>
          </ac:spMkLst>
        </pc:spChg>
        <pc:spChg chg="del">
          <ac:chgData name="WANONO, Nathan" userId="99f38b78-d58b-43dc-971c-441766c63fc4" providerId="ADAL" clId="{E7F1D843-22CB-41EA-AA7D-41DD6B0276DA}" dt="2023-04-05T14:17:13.394" v="469" actId="478"/>
          <ac:spMkLst>
            <pc:docMk/>
            <pc:sldMk cId="566912522" sldId="359"/>
            <ac:spMk id="16" creationId="{7474A8EB-D26A-442B-DAFC-20A8616AF70B}"/>
          </ac:spMkLst>
        </pc:spChg>
        <pc:spChg chg="del">
          <ac:chgData name="WANONO, Nathan" userId="99f38b78-d58b-43dc-971c-441766c63fc4" providerId="ADAL" clId="{E7F1D843-22CB-41EA-AA7D-41DD6B0276DA}" dt="2023-04-05T14:17:13.394" v="469" actId="478"/>
          <ac:spMkLst>
            <pc:docMk/>
            <pc:sldMk cId="566912522" sldId="359"/>
            <ac:spMk id="17" creationId="{B1CFE994-B28B-04E7-C7FC-54833E7C6B83}"/>
          </ac:spMkLst>
        </pc:spChg>
        <pc:spChg chg="del">
          <ac:chgData name="WANONO, Nathan" userId="99f38b78-d58b-43dc-971c-441766c63fc4" providerId="ADAL" clId="{E7F1D843-22CB-41EA-AA7D-41DD6B0276DA}" dt="2023-04-05T14:17:13.394" v="469" actId="478"/>
          <ac:spMkLst>
            <pc:docMk/>
            <pc:sldMk cId="566912522" sldId="359"/>
            <ac:spMk id="18" creationId="{3FF4EA9F-AC94-D37E-B1A6-F0CA6461C365}"/>
          </ac:spMkLst>
        </pc:spChg>
        <pc:spChg chg="del">
          <ac:chgData name="WANONO, Nathan" userId="99f38b78-d58b-43dc-971c-441766c63fc4" providerId="ADAL" clId="{E7F1D843-22CB-41EA-AA7D-41DD6B0276DA}" dt="2023-04-05T14:17:13.394" v="469" actId="478"/>
          <ac:spMkLst>
            <pc:docMk/>
            <pc:sldMk cId="566912522" sldId="359"/>
            <ac:spMk id="19" creationId="{26190E19-E4ED-94BA-9271-838FDC85CFB3}"/>
          </ac:spMkLst>
        </pc:spChg>
        <pc:spChg chg="add mod ord">
          <ac:chgData name="WANONO, Nathan" userId="99f38b78-d58b-43dc-971c-441766c63fc4" providerId="ADAL" clId="{E7F1D843-22CB-41EA-AA7D-41DD6B0276DA}" dt="2023-04-05T14:17:44.049" v="501" actId="700"/>
          <ac:spMkLst>
            <pc:docMk/>
            <pc:sldMk cId="566912522" sldId="359"/>
            <ac:spMk id="20" creationId="{50DB6987-D94C-E878-4720-0787F78FADF3}"/>
          </ac:spMkLst>
        </pc:spChg>
        <pc:spChg chg="del">
          <ac:chgData name="WANONO, Nathan" userId="99f38b78-d58b-43dc-971c-441766c63fc4" providerId="ADAL" clId="{E7F1D843-22CB-41EA-AA7D-41DD6B0276DA}" dt="2023-04-05T14:17:13.394" v="469" actId="478"/>
          <ac:spMkLst>
            <pc:docMk/>
            <pc:sldMk cId="566912522" sldId="359"/>
            <ac:spMk id="21" creationId="{0DD04943-C6C8-1AD3-186C-8AA4E9C4CEE2}"/>
          </ac:spMkLst>
        </pc:spChg>
        <pc:spChg chg="del">
          <ac:chgData name="WANONO, Nathan" userId="99f38b78-d58b-43dc-971c-441766c63fc4" providerId="ADAL" clId="{E7F1D843-22CB-41EA-AA7D-41DD6B0276DA}" dt="2023-04-05T14:17:13.394" v="469" actId="478"/>
          <ac:spMkLst>
            <pc:docMk/>
            <pc:sldMk cId="566912522" sldId="359"/>
            <ac:spMk id="22" creationId="{2D2581B4-405D-9B01-41F2-F8346A0215C3}"/>
          </ac:spMkLst>
        </pc:spChg>
        <pc:spChg chg="del">
          <ac:chgData name="WANONO, Nathan" userId="99f38b78-d58b-43dc-971c-441766c63fc4" providerId="ADAL" clId="{E7F1D843-22CB-41EA-AA7D-41DD6B0276DA}" dt="2023-04-05T14:17:13.394" v="469" actId="478"/>
          <ac:spMkLst>
            <pc:docMk/>
            <pc:sldMk cId="566912522" sldId="359"/>
            <ac:spMk id="23" creationId="{A88198EF-B55A-174B-7ED9-654C5B60673A}"/>
          </ac:spMkLst>
        </pc:spChg>
        <pc:spChg chg="del">
          <ac:chgData name="WANONO, Nathan" userId="99f38b78-d58b-43dc-971c-441766c63fc4" providerId="ADAL" clId="{E7F1D843-22CB-41EA-AA7D-41DD6B0276DA}" dt="2023-04-05T14:17:13.394" v="469" actId="478"/>
          <ac:spMkLst>
            <pc:docMk/>
            <pc:sldMk cId="566912522" sldId="359"/>
            <ac:spMk id="24" creationId="{BFCE92E2-FB8D-26D3-6211-258F9B40F420}"/>
          </ac:spMkLst>
        </pc:spChg>
        <pc:spChg chg="del">
          <ac:chgData name="WANONO, Nathan" userId="99f38b78-d58b-43dc-971c-441766c63fc4" providerId="ADAL" clId="{E7F1D843-22CB-41EA-AA7D-41DD6B0276DA}" dt="2023-04-05T14:17:13.394" v="469" actId="478"/>
          <ac:spMkLst>
            <pc:docMk/>
            <pc:sldMk cId="566912522" sldId="359"/>
            <ac:spMk id="25" creationId="{B2832502-D042-9803-7157-FBFE37326A4E}"/>
          </ac:spMkLst>
        </pc:spChg>
        <pc:spChg chg="del">
          <ac:chgData name="WANONO, Nathan" userId="99f38b78-d58b-43dc-971c-441766c63fc4" providerId="ADAL" clId="{E7F1D843-22CB-41EA-AA7D-41DD6B0276DA}" dt="2023-04-05T14:17:13.394" v="469" actId="478"/>
          <ac:spMkLst>
            <pc:docMk/>
            <pc:sldMk cId="566912522" sldId="359"/>
            <ac:spMk id="26" creationId="{FFF1B35C-A659-12BC-2C05-D3351375301F}"/>
          </ac:spMkLst>
        </pc:spChg>
        <pc:spChg chg="del">
          <ac:chgData name="WANONO, Nathan" userId="99f38b78-d58b-43dc-971c-441766c63fc4" providerId="ADAL" clId="{E7F1D843-22CB-41EA-AA7D-41DD6B0276DA}" dt="2023-04-05T14:17:13.394" v="469" actId="478"/>
          <ac:spMkLst>
            <pc:docMk/>
            <pc:sldMk cId="566912522" sldId="359"/>
            <ac:spMk id="42" creationId="{6E402FDF-3CB2-C483-99E7-21BB68666723}"/>
          </ac:spMkLst>
        </pc:spChg>
        <pc:cxnChg chg="del mod">
          <ac:chgData name="WANONO, Nathan" userId="99f38b78-d58b-43dc-971c-441766c63fc4" providerId="ADAL" clId="{E7F1D843-22CB-41EA-AA7D-41DD6B0276DA}" dt="2023-04-05T14:17:13.394" v="469" actId="478"/>
          <ac:cxnSpMkLst>
            <pc:docMk/>
            <pc:sldMk cId="566912522" sldId="359"/>
            <ac:cxnSpMk id="8" creationId="{8F8CDC6A-72E8-30EB-485D-B7ED2F1AE1BF}"/>
          </ac:cxnSpMkLst>
        </pc:cxnChg>
        <pc:cxnChg chg="del mod">
          <ac:chgData name="WANONO, Nathan" userId="99f38b78-d58b-43dc-971c-441766c63fc4" providerId="ADAL" clId="{E7F1D843-22CB-41EA-AA7D-41DD6B0276DA}" dt="2023-04-05T14:17:13.394" v="469" actId="478"/>
          <ac:cxnSpMkLst>
            <pc:docMk/>
            <pc:sldMk cId="566912522" sldId="359"/>
            <ac:cxnSpMk id="9" creationId="{0BF279C8-7E7C-E0E6-D75C-E6B01FAC990D}"/>
          </ac:cxnSpMkLst>
        </pc:cxnChg>
        <pc:cxnChg chg="del mod">
          <ac:chgData name="WANONO, Nathan" userId="99f38b78-d58b-43dc-971c-441766c63fc4" providerId="ADAL" clId="{E7F1D843-22CB-41EA-AA7D-41DD6B0276DA}" dt="2023-04-05T14:17:13.394" v="469" actId="478"/>
          <ac:cxnSpMkLst>
            <pc:docMk/>
            <pc:sldMk cId="566912522" sldId="359"/>
            <ac:cxnSpMk id="40" creationId="{A4486E81-A1C4-9B1E-1C84-1B71CC471451}"/>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8B6225-3E94-4525-8747-A8CEEE07C4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sz="900"/>
          </a:p>
        </p:txBody>
      </p:sp>
      <p:sp>
        <p:nvSpPr>
          <p:cNvPr id="3" name="Date Placeholder 2">
            <a:extLst>
              <a:ext uri="{FF2B5EF4-FFF2-40B4-BE49-F238E27FC236}">
                <a16:creationId xmlns:a16="http://schemas.microsoft.com/office/drawing/2014/main" id="{1EE33FD8-B984-44FE-83F0-5C989EE624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C988DC-9DE3-4390-97AB-D61B85DACE57}" type="datetimeFigureOut">
              <a:rPr lang="pt-PT" sz="900" smtClean="0"/>
              <a:pPr/>
              <a:t>12/04/2023</a:t>
            </a:fld>
            <a:endParaRPr lang="pt-PT" sz="900"/>
          </a:p>
        </p:txBody>
      </p:sp>
      <p:sp>
        <p:nvSpPr>
          <p:cNvPr id="4" name="Footer Placeholder 3">
            <a:extLst>
              <a:ext uri="{FF2B5EF4-FFF2-40B4-BE49-F238E27FC236}">
                <a16:creationId xmlns:a16="http://schemas.microsoft.com/office/drawing/2014/main" id="{88AD1E4F-EFF7-4551-A0B7-35D2A74F4F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sz="900"/>
          </a:p>
        </p:txBody>
      </p:sp>
      <p:sp>
        <p:nvSpPr>
          <p:cNvPr id="5" name="Slide Number Placeholder 4">
            <a:extLst>
              <a:ext uri="{FF2B5EF4-FFF2-40B4-BE49-F238E27FC236}">
                <a16:creationId xmlns:a16="http://schemas.microsoft.com/office/drawing/2014/main" id="{5C3F35C8-35E9-48DD-971F-B2366CC5B7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190BF9-40D8-49B5-87EF-599BB2C7EE93}" type="slidenum">
              <a:rPr lang="pt-PT" sz="900" smtClean="0"/>
              <a:pPr/>
              <a:t>‹N°›</a:t>
            </a:fld>
            <a:endParaRPr lang="pt-PT" sz="900"/>
          </a:p>
        </p:txBody>
      </p:sp>
    </p:spTree>
    <p:extLst>
      <p:ext uri="{BB962C8B-B14F-4D97-AF65-F5344CB8AC3E}">
        <p14:creationId xmlns:p14="http://schemas.microsoft.com/office/powerpoint/2010/main" val="3609307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00"/>
            </a:lvl1pPr>
          </a:lstStyle>
          <a:p>
            <a:endParaRPr lang="pt-BR"/>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00"/>
            </a:lvl1pPr>
          </a:lstStyle>
          <a:p>
            <a:fld id="{0835B8F7-DAC4-4931-8AED-4356A8B2FD64}" type="datetimeFigureOut">
              <a:rPr lang="pt-BR" smtClean="0"/>
              <a:pPr/>
              <a:t>12/04/2023</a:t>
            </a:fld>
            <a:endParaRPr lang="pt-BR"/>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dirty="0"/>
              <a:t>Insert comments</a:t>
            </a:r>
            <a:endParaRPr lang="pt-BR" dirty="0"/>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00"/>
            </a:lvl1pPr>
          </a:lstStyle>
          <a:p>
            <a:endParaRPr lang="pt-BR"/>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00"/>
            </a:lvl1pPr>
          </a:lstStyle>
          <a:p>
            <a:fld id="{C0696B5C-12A0-4042-B4D0-BD3B9A4F58C6}" type="slidenum">
              <a:rPr lang="pt-BR" smtClean="0"/>
              <a:pPr/>
              <a:t>‹N°›</a:t>
            </a:fld>
            <a:endParaRPr lang="pt-BR"/>
          </a:p>
        </p:txBody>
      </p:sp>
    </p:spTree>
    <p:extLst>
      <p:ext uri="{BB962C8B-B14F-4D97-AF65-F5344CB8AC3E}">
        <p14:creationId xmlns:p14="http://schemas.microsoft.com/office/powerpoint/2010/main" val="1575338179"/>
      </p:ext>
    </p:extLst>
  </p:cSld>
  <p:clrMap bg1="lt1" tx1="dk1" bg2="lt2" tx2="dk2" accent1="accent1" accent2="accent2" accent3="accent3" accent4="accent4" accent5="accent5" accent6="accent6" hlink="hlink" folHlink="folHlink"/>
  <p:notesStyle>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microsoft.com/en-us/azure/marketplace/marketplace-faq-publisher-guid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zure.microsoft.com/fr-fr/global-infrastructure/regions/"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map.buildazure.com/"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cs.microsoft.com/fr-fr/office365/enterprise/subscriptions-licenses-accounts-and-tenants-for-microsoft-cloud-offerings"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azure.microsoft.com/fr-fr/free/search/?&amp;OCID=AID719808_SEM_AlkMFoXh&amp;lnkd=Google_Azure_Brand&amp;dclid=CjgKEAjw5pPnBRDFoseCmL3K0HUSJADa8QVnzgZ_mlBOF2GaYpbYQ3fszdo7-JhiTJcD1NFHXAihHfD_BwE" TargetMode="External"/><Relationship Id="rId4" Type="http://schemas.openxmlformats.org/officeDocument/2006/relationships/hyperlink" Target="https://azure.microsoft.com/fr-fr/pricing/"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a:t>
            </a:fld>
            <a:endParaRPr lang="pt-BR"/>
          </a:p>
        </p:txBody>
      </p:sp>
    </p:spTree>
    <p:extLst>
      <p:ext uri="{BB962C8B-B14F-4D97-AF65-F5344CB8AC3E}">
        <p14:creationId xmlns:p14="http://schemas.microsoft.com/office/powerpoint/2010/main" val="2026062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rgbClr val="FF0000"/>
                </a:solidFill>
              </a:rPr>
              <a:t>Session interactive =&gt; Poser les questions + idem pour les pauses</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a:t>
            </a:fld>
            <a:endParaRPr lang="pt-BR"/>
          </a:p>
        </p:txBody>
      </p:sp>
    </p:spTree>
    <p:extLst>
      <p:ext uri="{BB962C8B-B14F-4D97-AF65-F5344CB8AC3E}">
        <p14:creationId xmlns:p14="http://schemas.microsoft.com/office/powerpoint/2010/main" val="3003798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a:t>
            </a:fld>
            <a:endParaRPr lang="pt-BR"/>
          </a:p>
        </p:txBody>
      </p:sp>
    </p:spTree>
    <p:extLst>
      <p:ext uri="{BB962C8B-B14F-4D97-AF65-F5344CB8AC3E}">
        <p14:creationId xmlns:p14="http://schemas.microsoft.com/office/powerpoint/2010/main" val="8442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5</a:t>
            </a:fld>
            <a:endParaRPr lang="pt-BR"/>
          </a:p>
        </p:txBody>
      </p:sp>
    </p:spTree>
    <p:extLst>
      <p:ext uri="{BB962C8B-B14F-4D97-AF65-F5344CB8AC3E}">
        <p14:creationId xmlns:p14="http://schemas.microsoft.com/office/powerpoint/2010/main" val="2915253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t>Slide 1 : Offre de service IaaS, PaaS et SaaS en perpétuelle évolution et disponible suivant les régions</a:t>
            </a:r>
          </a:p>
          <a:p>
            <a:pPr marL="628650" lvl="1" indent="-171450">
              <a:buFont typeface="Wingdings" panose="05000000000000000000" pitchFamily="2" charset="2"/>
              <a:buChar char="§"/>
            </a:pPr>
            <a:r>
              <a:rPr lang="fr-FR" dirty="0"/>
              <a:t>Niveau de service très élevé de SLA : &gt; 99,95%.</a:t>
            </a:r>
          </a:p>
          <a:p>
            <a:pPr marL="628650" lvl="1" indent="-171450">
              <a:buFont typeface="Wingdings" panose="05000000000000000000" pitchFamily="2" charset="2"/>
              <a:buChar char="§"/>
            </a:pPr>
            <a:r>
              <a:rPr lang="fr-FR" dirty="0"/>
              <a:t>si &lt; 99,95% (22 min/mois) avoir 10% si &lt; 99% (7h30) avoir de 25% =&gt; </a:t>
            </a:r>
          </a:p>
          <a:p>
            <a:pPr marL="171450" indent="-171450">
              <a:buFont typeface="Wingdings" panose="05000000000000000000" pitchFamily="2" charset="2"/>
              <a:buChar char="§"/>
            </a:pPr>
            <a:r>
              <a:rPr lang="fr-FR" dirty="0"/>
              <a:t>Slide 2 : Elasticité : consommation à la demande, pic d’activité à anticiper soit manuellement soit automatiquement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Slide 3 : Self service de souscription aux services, paiement automatique par CB</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Slide 4 : Cf point précédent, Container rackable et autosuffisant, autogéré, automate de traitement des demandes (augmentation nb de </a:t>
            </a:r>
            <a:r>
              <a:rPr lang="fr-FR" dirty="0" err="1"/>
              <a:t>cpu</a:t>
            </a:r>
            <a:r>
              <a:rPr lang="fr-FR" dirty="0"/>
              <a:t> auto avant Covid)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Slide 5 : Facturation aux services consommés selon différentes métriques (volume de données entrant tps CPU, nb IOS) et modèle de souscription (</a:t>
            </a:r>
            <a:r>
              <a:rPr lang="fr-FR" dirty="0" err="1"/>
              <a:t>Pay</a:t>
            </a:r>
            <a:r>
              <a:rPr lang="fr-FR" dirty="0"/>
              <a:t> as </a:t>
            </a:r>
            <a:r>
              <a:rPr lang="fr-FR" dirty="0" err="1"/>
              <a:t>you</a:t>
            </a:r>
            <a:r>
              <a:rPr lang="fr-FR" dirty="0"/>
              <a:t> go, souscription pour plusieurs années, partenaires, …)</a:t>
            </a:r>
          </a:p>
          <a:p>
            <a:pPr marL="628650" lvl="1"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6</a:t>
            </a:fld>
            <a:endParaRPr lang="pt-BR"/>
          </a:p>
        </p:txBody>
      </p:sp>
    </p:spTree>
    <p:extLst>
      <p:ext uri="{BB962C8B-B14F-4D97-AF65-F5344CB8AC3E}">
        <p14:creationId xmlns:p14="http://schemas.microsoft.com/office/powerpoint/2010/main" val="160234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7</a:t>
            </a:fld>
            <a:endParaRPr lang="pt-BR"/>
          </a:p>
        </p:txBody>
      </p:sp>
    </p:spTree>
    <p:extLst>
      <p:ext uri="{BB962C8B-B14F-4D97-AF65-F5344CB8AC3E}">
        <p14:creationId xmlns:p14="http://schemas.microsoft.com/office/powerpoint/2010/main" val="404842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SWOT Analysis : Strengths, Weaknesses Opportunities, Threats :</a:t>
            </a:r>
          </a:p>
          <a:p>
            <a:r>
              <a:rPr lang="en-US" b="1" dirty="0"/>
              <a:t>Faiblesses :</a:t>
            </a:r>
          </a:p>
          <a:p>
            <a:pPr marL="171450" indent="-171450">
              <a:buFont typeface="Wingdings" panose="05000000000000000000" pitchFamily="2" charset="2"/>
              <a:buChar char="§"/>
            </a:pPr>
            <a:r>
              <a:rPr lang="en-US" dirty="0" err="1"/>
              <a:t>Réseau</a:t>
            </a:r>
            <a:r>
              <a:rPr lang="en-US" dirty="0"/>
              <a:t> : </a:t>
            </a:r>
            <a:r>
              <a:rPr lang="en-US" dirty="0" err="1"/>
              <a:t>Amélioration</a:t>
            </a:r>
            <a:r>
              <a:rPr lang="en-US" dirty="0"/>
              <a:t>/</a:t>
            </a:r>
            <a:r>
              <a:rPr lang="en-US" dirty="0" err="1"/>
              <a:t>diversisification</a:t>
            </a:r>
            <a:r>
              <a:rPr lang="en-US" dirty="0"/>
              <a:t> des </a:t>
            </a:r>
            <a:r>
              <a:rPr lang="en-US" dirty="0" err="1"/>
              <a:t>offres</a:t>
            </a:r>
            <a:r>
              <a:rPr lang="en-US" dirty="0"/>
              <a:t>, adaptation des protocols)</a:t>
            </a:r>
          </a:p>
          <a:p>
            <a:pPr marL="171450" indent="-171450">
              <a:buFont typeface="Wingdings" panose="05000000000000000000" pitchFamily="2" charset="2"/>
              <a:buChar char="§"/>
            </a:pPr>
            <a:r>
              <a:rPr lang="en-US" dirty="0"/>
              <a:t>Culture : formation, success stories</a:t>
            </a:r>
          </a:p>
          <a:p>
            <a:r>
              <a:rPr lang="en-US" b="1" dirty="0"/>
              <a:t>Menaces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Sécurité</a:t>
            </a:r>
            <a:r>
              <a:rPr lang="en-US" dirty="0"/>
              <a:t> : Double </a:t>
            </a:r>
            <a:r>
              <a:rPr lang="en-US" dirty="0" err="1"/>
              <a:t>authentification</a:t>
            </a:r>
            <a:r>
              <a:rPr lang="en-US" dirty="0"/>
              <a:t>, </a:t>
            </a:r>
            <a:r>
              <a:rPr lang="en-US" dirty="0" err="1"/>
              <a:t>protocoles</a:t>
            </a:r>
            <a:r>
              <a:rPr lang="en-US" dirty="0"/>
              <a:t> </a:t>
            </a:r>
            <a:r>
              <a:rPr lang="en-US" dirty="0" err="1"/>
              <a:t>sécurisés</a:t>
            </a:r>
            <a:endParaRPr lang="en-US" dirty="0"/>
          </a:p>
          <a:p>
            <a:pPr marL="171450" indent="-171450">
              <a:buFont typeface="Arial" panose="020B0604020202020204" pitchFamily="34" charset="0"/>
              <a:buChar char="•"/>
            </a:pPr>
            <a:r>
              <a:rPr lang="en-US" dirty="0"/>
              <a:t>Lois =&gt; Choix de la region, </a:t>
            </a:r>
            <a:r>
              <a:rPr lang="en-US" dirty="0" err="1"/>
              <a:t>mettre</a:t>
            </a:r>
            <a:r>
              <a:rPr lang="en-US" dirty="0"/>
              <a:t> </a:t>
            </a:r>
            <a:r>
              <a:rPr lang="en-US" dirty="0" err="1"/>
              <a:t>uniquement</a:t>
            </a:r>
            <a:r>
              <a:rPr lang="en-US" dirty="0"/>
              <a:t> les </a:t>
            </a:r>
            <a:r>
              <a:rPr lang="en-US" dirty="0" err="1"/>
              <a:t>applis</a:t>
            </a:r>
            <a:r>
              <a:rPr lang="en-US" dirty="0"/>
              <a:t>, </a:t>
            </a:r>
            <a:r>
              <a:rPr lang="en-US" dirty="0" err="1"/>
              <a:t>offres</a:t>
            </a:r>
            <a:r>
              <a:rPr lang="en-US" dirty="0"/>
              <a:t> </a:t>
            </a:r>
            <a:r>
              <a:rPr lang="en-US" dirty="0" err="1"/>
              <a:t>mixtes</a:t>
            </a:r>
            <a:r>
              <a:rPr lang="en-US" dirty="0"/>
              <a:t> (</a:t>
            </a:r>
            <a:r>
              <a:rPr lang="en-US" dirty="0" err="1"/>
              <a:t>Privées</a:t>
            </a:r>
            <a:r>
              <a:rPr lang="en-US" dirty="0"/>
              <a:t> et </a:t>
            </a:r>
            <a:r>
              <a:rPr lang="en-US" dirty="0" err="1"/>
              <a:t>Hybrides</a:t>
            </a:r>
            <a:r>
              <a:rPr lang="en-US" dirty="0"/>
              <a:t>, datacenter </a:t>
            </a:r>
            <a:r>
              <a:rPr lang="en-US" dirty="0" err="1"/>
              <a:t>en</a:t>
            </a:r>
            <a:r>
              <a:rPr lang="en-US" dirty="0"/>
              <a:t> France)</a:t>
            </a: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8</a:t>
            </a:fld>
            <a:endParaRPr lang="pt-BR"/>
          </a:p>
        </p:txBody>
      </p:sp>
    </p:spTree>
    <p:extLst>
      <p:ext uri="{BB962C8B-B14F-4D97-AF65-F5344CB8AC3E}">
        <p14:creationId xmlns:p14="http://schemas.microsoft.com/office/powerpoint/2010/main" val="4026875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Taux de croissance à 2 chiffres</a:t>
            </a:r>
          </a:p>
          <a:p>
            <a:r>
              <a:rPr lang="fr-FR" dirty="0"/>
              <a:t>Plus grosse progression Google Cloud +44%</a:t>
            </a:r>
          </a:p>
          <a:p>
            <a:r>
              <a:rPr lang="fr-FR" dirty="0"/>
              <a:t>Plus gros chiffre d’affaires : Microsoft (IaaS, PaaS, SaaS) devant AWS (IaaS, PaaS)</a:t>
            </a:r>
          </a:p>
          <a:p>
            <a:r>
              <a:rPr lang="fr-FR" dirty="0" err="1"/>
              <a:t>Salesforces</a:t>
            </a:r>
            <a:r>
              <a:rPr lang="fr-FR" dirty="0"/>
              <a:t> : Cloud Public</a:t>
            </a:r>
          </a:p>
          <a:p>
            <a:r>
              <a:rPr lang="fr-FR" dirty="0"/>
              <a:t>	- IaaS : Pas d’offre</a:t>
            </a:r>
          </a:p>
          <a:p>
            <a:r>
              <a:rPr lang="fr-FR" dirty="0"/>
              <a:t>	- PaaS : le + ancien, offre grand comptes (Services de type PaaS = dev rapide à la souris)</a:t>
            </a:r>
          </a:p>
          <a:p>
            <a:r>
              <a:rPr lang="fr-FR" dirty="0"/>
              <a:t>	- SaaS : Gestion de la relation client (GRC)</a:t>
            </a:r>
          </a:p>
          <a:p>
            <a:r>
              <a:rPr lang="fr-FR" dirty="0"/>
              <a:t>AWS : Lancé en version complète en 2006 (Cloud Public et Privé)</a:t>
            </a:r>
          </a:p>
          <a:p>
            <a:r>
              <a:rPr lang="fr-FR" dirty="0"/>
              <a:t>	- IaaS : </a:t>
            </a:r>
            <a:r>
              <a:rPr lang="fr-FR" dirty="0" err="1"/>
              <a:t>Elactic</a:t>
            </a:r>
            <a:r>
              <a:rPr lang="fr-FR" dirty="0"/>
              <a:t> </a:t>
            </a:r>
            <a:r>
              <a:rPr lang="fr-FR" dirty="0" err="1"/>
              <a:t>Compute</a:t>
            </a:r>
            <a:r>
              <a:rPr lang="fr-FR" dirty="0"/>
              <a:t> Cloud  (EC2)</a:t>
            </a:r>
          </a:p>
          <a:p>
            <a:r>
              <a:rPr lang="fr-FR" dirty="0"/>
              <a:t>	- PaaS : </a:t>
            </a:r>
            <a:r>
              <a:rPr lang="fr-FR" dirty="0" err="1"/>
              <a:t>Elastic</a:t>
            </a:r>
            <a:r>
              <a:rPr lang="fr-FR" dirty="0"/>
              <a:t> </a:t>
            </a:r>
            <a:r>
              <a:rPr lang="fr-FR" dirty="0" err="1"/>
              <a:t>MaReduce</a:t>
            </a:r>
            <a:r>
              <a:rPr lang="fr-FR" dirty="0"/>
              <a:t> : calcul en // sur grosse qté de données</a:t>
            </a:r>
          </a:p>
          <a:p>
            <a:r>
              <a:rPr lang="fr-FR" dirty="0"/>
              <a:t>	             Simple Queue Service (SQS)</a:t>
            </a:r>
          </a:p>
          <a:p>
            <a:r>
              <a:rPr lang="fr-FR" dirty="0"/>
              <a:t>	- </a:t>
            </a:r>
            <a:r>
              <a:rPr lang="fr-FR" dirty="0" err="1"/>
              <a:t>StaaS</a:t>
            </a:r>
            <a:r>
              <a:rPr lang="fr-FR" dirty="0"/>
              <a:t> : Simple Storage Service (S3), </a:t>
            </a:r>
            <a:r>
              <a:rPr lang="fr-FR" dirty="0" err="1"/>
              <a:t>Elastic</a:t>
            </a:r>
            <a:r>
              <a:rPr lang="fr-FR" dirty="0"/>
              <a:t> Block Storage (EBS), </a:t>
            </a:r>
            <a:r>
              <a:rPr lang="fr-FR" dirty="0" err="1"/>
              <a:t>CloudFront</a:t>
            </a:r>
            <a:r>
              <a:rPr lang="fr-FR" dirty="0"/>
              <a:t> (CDN)</a:t>
            </a:r>
          </a:p>
          <a:p>
            <a:r>
              <a:rPr lang="fr-FR" dirty="0"/>
              <a:t>	- Base de données : </a:t>
            </a:r>
            <a:r>
              <a:rPr lang="fr-FR" dirty="0" err="1"/>
              <a:t>SimpleDB</a:t>
            </a:r>
            <a:endParaRPr lang="fr-FR" dirty="0"/>
          </a:p>
          <a:p>
            <a:r>
              <a:rPr lang="fr-FR" dirty="0"/>
              <a:t>	- SaaS : Gmail, Google Documents</a:t>
            </a:r>
          </a:p>
          <a:p>
            <a:r>
              <a:rPr lang="fr-FR" dirty="0"/>
              <a:t>	…</a:t>
            </a:r>
          </a:p>
          <a:p>
            <a:r>
              <a:rPr lang="fr-FR" dirty="0"/>
              <a:t>		</a:t>
            </a:r>
          </a:p>
          <a:p>
            <a:r>
              <a:rPr lang="fr-FR" dirty="0"/>
              <a:t>es sur ce marché</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10</a:t>
            </a:fld>
            <a:endParaRPr lang="pt-BR"/>
          </a:p>
        </p:txBody>
      </p:sp>
    </p:spTree>
    <p:extLst>
      <p:ext uri="{BB962C8B-B14F-4D97-AF65-F5344CB8AC3E}">
        <p14:creationId xmlns:p14="http://schemas.microsoft.com/office/powerpoint/2010/main" val="90461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11</a:t>
            </a:fld>
            <a:endParaRPr lang="pt-BR"/>
          </a:p>
        </p:txBody>
      </p:sp>
    </p:spTree>
    <p:extLst>
      <p:ext uri="{BB962C8B-B14F-4D97-AF65-F5344CB8AC3E}">
        <p14:creationId xmlns:p14="http://schemas.microsoft.com/office/powerpoint/2010/main" val="3608788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dirty="0"/>
              <a:t>https://www.lesechos.fr/tech-medias/hightech/0301616818377-les-resultats-de-microsoft-senvolent-grace-au-cloud-2172429.php</a:t>
            </a:r>
          </a:p>
          <a:p>
            <a:pPr marL="0" indent="0">
              <a:buFont typeface="Wingdings" panose="05000000000000000000" pitchFamily="2" charset="2"/>
              <a:buNone/>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12</a:t>
            </a:fld>
            <a:endParaRPr lang="pt-BR"/>
          </a:p>
        </p:txBody>
      </p:sp>
    </p:spTree>
    <p:extLst>
      <p:ext uri="{BB962C8B-B14F-4D97-AF65-F5344CB8AC3E}">
        <p14:creationId xmlns:p14="http://schemas.microsoft.com/office/powerpoint/2010/main" val="297575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t>un trillion est un milliard de milliards (10^9 × 10^9), soit 10 puissance 18 (en notation scientifique, 1018)</a:t>
            </a:r>
          </a:p>
          <a:p>
            <a:pPr marL="171450" indent="-171450">
              <a:buFont typeface="Wingdings" panose="05000000000000000000" pitchFamily="2" charset="2"/>
              <a:buChar char="§"/>
            </a:pPr>
            <a:r>
              <a:rPr lang="fr-FR" dirty="0"/>
              <a:t>10^6	un million	un million	méga-	M</a:t>
            </a:r>
          </a:p>
          <a:p>
            <a:pPr marL="171450" indent="-171450">
              <a:buFont typeface="Wingdings" panose="05000000000000000000" pitchFamily="2" charset="2"/>
              <a:buChar char="§"/>
            </a:pPr>
            <a:r>
              <a:rPr lang="fr-FR" dirty="0"/>
              <a:t>10^9	un billion	mille-millions ou un milliard*	giga- G</a:t>
            </a:r>
          </a:p>
          <a:p>
            <a:pPr marL="171450" indent="-171450">
              <a:buFont typeface="Wingdings" panose="05000000000000000000" pitchFamily="2" charset="2"/>
              <a:buChar char="§"/>
            </a:pPr>
            <a:r>
              <a:rPr lang="fr-FR" dirty="0"/>
              <a:t>10^12	un trillion	un billion	</a:t>
            </a:r>
            <a:r>
              <a:rPr lang="fr-FR" dirty="0" err="1"/>
              <a:t>téra</a:t>
            </a:r>
            <a:r>
              <a:rPr lang="fr-FR" dirty="0"/>
              <a:t>-	T</a:t>
            </a:r>
          </a:p>
          <a:p>
            <a:pPr marL="171450" indent="-171450">
              <a:buFont typeface="Wingdings" panose="05000000000000000000" pitchFamily="2" charset="2"/>
              <a:buChar char="§"/>
            </a:pPr>
            <a:r>
              <a:rPr lang="fr-FR" dirty="0"/>
              <a:t>10^15	un quatrillion	mille-billions	péta-	P</a:t>
            </a:r>
          </a:p>
          <a:p>
            <a:pPr marL="171450" indent="-171450">
              <a:buFont typeface="Wingdings" panose="05000000000000000000" pitchFamily="2" charset="2"/>
              <a:buChar char="§"/>
            </a:pPr>
            <a:r>
              <a:rPr lang="fr-FR" dirty="0"/>
              <a:t>10^18	un quintillion	un trillion	</a:t>
            </a:r>
            <a:r>
              <a:rPr lang="fr-FR" dirty="0" err="1"/>
              <a:t>exa</a:t>
            </a:r>
            <a:r>
              <a:rPr lang="fr-FR" dirty="0"/>
              <a:t>-	E</a:t>
            </a:r>
          </a:p>
          <a:p>
            <a:pPr marL="171450" indent="-171450">
              <a:buFont typeface="Wingdings" panose="05000000000000000000" pitchFamily="2" charset="2"/>
              <a:buChar char="§"/>
            </a:pPr>
            <a:r>
              <a:rPr lang="fr-FR" dirty="0"/>
              <a:t>10^21	un sextillion	mille-trillions	</a:t>
            </a:r>
            <a:r>
              <a:rPr lang="fr-FR" dirty="0" err="1"/>
              <a:t>zetta</a:t>
            </a:r>
            <a:r>
              <a:rPr lang="fr-FR" dirty="0"/>
              <a:t>-	Z</a:t>
            </a:r>
          </a:p>
          <a:p>
            <a:pPr marL="171450" indent="-171450">
              <a:buFont typeface="Wingdings" panose="05000000000000000000" pitchFamily="2" charset="2"/>
              <a:buChar char="§"/>
            </a:pPr>
            <a:r>
              <a:rPr lang="fr-FR" dirty="0"/>
              <a:t>10^24	un septillion	un quatrillion	</a:t>
            </a:r>
            <a:r>
              <a:rPr lang="fr-FR" dirty="0" err="1"/>
              <a:t>yotta</a:t>
            </a:r>
            <a:r>
              <a:rPr lang="fr-FR" dirty="0"/>
              <a:t>-	Y</a:t>
            </a:r>
          </a:p>
          <a:p>
            <a:pPr marL="171450" indent="-171450">
              <a:buFont typeface="Wingdings" panose="05000000000000000000" pitchFamily="2" charset="2"/>
              <a:buChar char="§"/>
            </a:pPr>
            <a:r>
              <a:rPr lang="fr-FR" dirty="0"/>
              <a:t>https://www.wappalyzer.com/technologies/paas/azure</a:t>
            </a:r>
          </a:p>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13</a:t>
            </a:fld>
            <a:endParaRPr lang="pt-BR"/>
          </a:p>
        </p:txBody>
      </p:sp>
    </p:spTree>
    <p:extLst>
      <p:ext uri="{BB962C8B-B14F-4D97-AF65-F5344CB8AC3E}">
        <p14:creationId xmlns:p14="http://schemas.microsoft.com/office/powerpoint/2010/main" val="2553999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t>un trillion est un milliard de milliards (10^9 × 10^9), soit 10 puissance 18 (en notation scientifique, 1018)</a:t>
            </a:r>
          </a:p>
          <a:p>
            <a:pPr marL="171450" indent="-171450">
              <a:buFont typeface="Wingdings" panose="05000000000000000000" pitchFamily="2" charset="2"/>
              <a:buChar char="§"/>
            </a:pPr>
            <a:r>
              <a:rPr lang="fr-FR" dirty="0"/>
              <a:t>10^6	un million	un million	méga-	M</a:t>
            </a:r>
          </a:p>
          <a:p>
            <a:pPr marL="171450" indent="-171450">
              <a:buFont typeface="Wingdings" panose="05000000000000000000" pitchFamily="2" charset="2"/>
              <a:buChar char="§"/>
            </a:pPr>
            <a:r>
              <a:rPr lang="fr-FR" dirty="0"/>
              <a:t>10^9	un billion	mille-millions ou un milliard*	giga- G</a:t>
            </a:r>
          </a:p>
          <a:p>
            <a:pPr marL="171450" indent="-171450">
              <a:buFont typeface="Wingdings" panose="05000000000000000000" pitchFamily="2" charset="2"/>
              <a:buChar char="§"/>
            </a:pPr>
            <a:r>
              <a:rPr lang="fr-FR" dirty="0"/>
              <a:t>10^12	un trillion	un billion	</a:t>
            </a:r>
            <a:r>
              <a:rPr lang="fr-FR" dirty="0" err="1"/>
              <a:t>téra</a:t>
            </a:r>
            <a:r>
              <a:rPr lang="fr-FR" dirty="0"/>
              <a:t>-	T</a:t>
            </a:r>
          </a:p>
          <a:p>
            <a:pPr marL="171450" indent="-171450">
              <a:buFont typeface="Wingdings" panose="05000000000000000000" pitchFamily="2" charset="2"/>
              <a:buChar char="§"/>
            </a:pPr>
            <a:r>
              <a:rPr lang="fr-FR" dirty="0"/>
              <a:t>10^15	un quatrillion	mille-billions	péta-	P</a:t>
            </a:r>
          </a:p>
          <a:p>
            <a:pPr marL="171450" indent="-171450">
              <a:buFont typeface="Wingdings" panose="05000000000000000000" pitchFamily="2" charset="2"/>
              <a:buChar char="§"/>
            </a:pPr>
            <a:r>
              <a:rPr lang="fr-FR" dirty="0"/>
              <a:t>10^18	un quintillion	un trillion	</a:t>
            </a:r>
            <a:r>
              <a:rPr lang="fr-FR" dirty="0" err="1"/>
              <a:t>exa</a:t>
            </a:r>
            <a:r>
              <a:rPr lang="fr-FR" dirty="0"/>
              <a:t>-	E</a:t>
            </a:r>
          </a:p>
          <a:p>
            <a:pPr marL="171450" indent="-171450">
              <a:buFont typeface="Wingdings" panose="05000000000000000000" pitchFamily="2" charset="2"/>
              <a:buChar char="§"/>
            </a:pPr>
            <a:r>
              <a:rPr lang="fr-FR" dirty="0"/>
              <a:t>10^21	un sextillion	mille-trillions	</a:t>
            </a:r>
            <a:r>
              <a:rPr lang="fr-FR" dirty="0" err="1"/>
              <a:t>zetta</a:t>
            </a:r>
            <a:r>
              <a:rPr lang="fr-FR" dirty="0"/>
              <a:t>-	Z</a:t>
            </a:r>
          </a:p>
          <a:p>
            <a:pPr marL="171450" indent="-171450">
              <a:buFont typeface="Wingdings" panose="05000000000000000000" pitchFamily="2" charset="2"/>
              <a:buChar char="§"/>
            </a:pPr>
            <a:r>
              <a:rPr lang="fr-FR" dirty="0"/>
              <a:t>10^24	un septillion	un quatrillion	</a:t>
            </a:r>
            <a:r>
              <a:rPr lang="fr-FR" dirty="0" err="1"/>
              <a:t>yotta</a:t>
            </a:r>
            <a:r>
              <a:rPr lang="fr-FR" dirty="0"/>
              <a:t>-	Y</a:t>
            </a:r>
          </a:p>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14</a:t>
            </a:fld>
            <a:endParaRPr lang="pt-BR"/>
          </a:p>
        </p:txBody>
      </p:sp>
    </p:spTree>
    <p:extLst>
      <p:ext uri="{BB962C8B-B14F-4D97-AF65-F5344CB8AC3E}">
        <p14:creationId xmlns:p14="http://schemas.microsoft.com/office/powerpoint/2010/main" val="2168872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15</a:t>
            </a:fld>
            <a:endParaRPr lang="pt-BR"/>
          </a:p>
        </p:txBody>
      </p:sp>
    </p:spTree>
    <p:extLst>
      <p:ext uri="{BB962C8B-B14F-4D97-AF65-F5344CB8AC3E}">
        <p14:creationId xmlns:p14="http://schemas.microsoft.com/office/powerpoint/2010/main" val="2415015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16</a:t>
            </a:fld>
            <a:endParaRPr lang="pt-BR"/>
          </a:p>
        </p:txBody>
      </p:sp>
    </p:spTree>
    <p:extLst>
      <p:ext uri="{BB962C8B-B14F-4D97-AF65-F5344CB8AC3E}">
        <p14:creationId xmlns:p14="http://schemas.microsoft.com/office/powerpoint/2010/main" val="2385937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Wingdings" panose="05000000000000000000" pitchFamily="2" charset="2"/>
              <a:buChar char="§"/>
            </a:pPr>
            <a:r>
              <a:rPr lang="fr-FR" dirty="0">
                <a:hlinkClick r:id="rId3"/>
              </a:rPr>
              <a:t>https://docs.microsoft.com/en-us/azure/marketplace/marketplace-faq-publisher-guide</a:t>
            </a:r>
            <a:endParaRPr lang="fr-FR" dirty="0"/>
          </a:p>
          <a:p>
            <a:pPr marL="171450" indent="-171450">
              <a:buFont typeface="Wingdings" panose="05000000000000000000" pitchFamily="2" charset="2"/>
              <a:buChar char="§"/>
            </a:pP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17</a:t>
            </a:fld>
            <a:endParaRPr lang="pt-BR"/>
          </a:p>
        </p:txBody>
      </p:sp>
    </p:spTree>
    <p:extLst>
      <p:ext uri="{BB962C8B-B14F-4D97-AF65-F5344CB8AC3E}">
        <p14:creationId xmlns:p14="http://schemas.microsoft.com/office/powerpoint/2010/main" val="339477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r>
              <a:rPr lang="fr-FR" dirty="0"/>
              <a:t>Basée sur les produits Microsoft</a:t>
            </a:r>
          </a:p>
          <a:p>
            <a:pPr marL="171450" indent="-171450">
              <a:buFont typeface="Arial" panose="020B0604020202020204" pitchFamily="34" charset="0"/>
              <a:buChar char="•"/>
            </a:pPr>
            <a:r>
              <a:rPr lang="fr-FR" dirty="0"/>
              <a:t>Nuage de serveurs connectés</a:t>
            </a:r>
          </a:p>
          <a:p>
            <a:pPr marL="628650" lvl="1" indent="-171450">
              <a:buFont typeface="Arial" panose="020B0604020202020204" pitchFamily="34" charset="0"/>
              <a:buChar char="•"/>
            </a:pPr>
            <a:r>
              <a:rPr lang="fr-FR" dirty="0"/>
              <a:t>Abstraction de l’env. d’exécution avec Hyperviseur de MS </a:t>
            </a:r>
            <a:r>
              <a:rPr lang="fr-FR" dirty="0" err="1"/>
              <a:t>HyperV</a:t>
            </a:r>
            <a:endParaRPr lang="fr-FR" dirty="0"/>
          </a:p>
          <a:p>
            <a:pPr marL="628650" lvl="1" indent="-171450">
              <a:buFont typeface="Arial" panose="020B0604020202020204" pitchFamily="34" charset="0"/>
              <a:buChar char="•"/>
            </a:pPr>
            <a:r>
              <a:rPr lang="fr-FR" dirty="0"/>
              <a:t>Système de stockage distribué</a:t>
            </a:r>
          </a:p>
          <a:p>
            <a:pPr marL="628650" lvl="1" indent="-171450">
              <a:buFont typeface="Arial" panose="020B0604020202020204" pitchFamily="34" charset="0"/>
              <a:buChar char="•"/>
            </a:pPr>
            <a:r>
              <a:rPr lang="fr-FR" dirty="0"/>
              <a:t>Allocation de ressources</a:t>
            </a:r>
          </a:p>
          <a:p>
            <a:pPr marL="628650" lvl="1" indent="-171450">
              <a:buFont typeface="Arial" panose="020B0604020202020204" pitchFamily="34" charset="0"/>
              <a:buChar char="•"/>
            </a:pPr>
            <a:r>
              <a:rPr lang="fr-FR" dirty="0"/>
              <a:t>Env. de programmation</a:t>
            </a:r>
          </a:p>
          <a:p>
            <a:pPr marL="171450" lvl="0" indent="-171450">
              <a:buFont typeface="Arial" panose="020B0604020202020204" pitchFamily="34" charset="0"/>
              <a:buChar char="•"/>
            </a:pPr>
            <a:r>
              <a:rPr lang="fr-FR" dirty="0"/>
              <a:t>Avantages</a:t>
            </a:r>
          </a:p>
          <a:p>
            <a:pPr marL="628650" lvl="1" indent="-171450">
              <a:buFont typeface="Arial" panose="020B0604020202020204" pitchFamily="34" charset="0"/>
              <a:buChar char="•"/>
            </a:pPr>
            <a:r>
              <a:rPr lang="fr-FR" dirty="0"/>
              <a:t>Dispo 24/7</a:t>
            </a:r>
          </a:p>
          <a:p>
            <a:pPr marL="628650" lvl="1" indent="-171450">
              <a:buFont typeface="Arial" panose="020B0604020202020204" pitchFamily="34" charset="0"/>
              <a:buChar char="•"/>
            </a:pPr>
            <a:r>
              <a:rPr lang="fr-FR" dirty="0"/>
              <a:t>Paiement à la consommation</a:t>
            </a:r>
          </a:p>
          <a:p>
            <a:pPr marL="628650" lvl="1" indent="-171450">
              <a:buFont typeface="Arial" panose="020B0604020202020204" pitchFamily="34" charset="0"/>
              <a:buChar char="•"/>
            </a:pPr>
            <a:r>
              <a:rPr lang="fr-FR" dirty="0"/>
              <a:t>Simple, administration transparente</a:t>
            </a:r>
          </a:p>
          <a:p>
            <a:pPr marL="628650" lvl="1" indent="-171450">
              <a:buFont typeface="Arial" panose="020B0604020202020204" pitchFamily="34" charset="0"/>
              <a:buChar char="•"/>
            </a:pPr>
            <a:r>
              <a:rPr lang="fr-FR" dirty="0"/>
              <a:t>Elasticité</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18</a:t>
            </a:fld>
            <a:endParaRPr lang="pt-BR"/>
          </a:p>
        </p:txBody>
      </p:sp>
    </p:spTree>
    <p:extLst>
      <p:ext uri="{BB962C8B-B14F-4D97-AF65-F5344CB8AC3E}">
        <p14:creationId xmlns:p14="http://schemas.microsoft.com/office/powerpoint/2010/main" val="1347231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sz="800" dirty="0"/>
              <a:t>Les datacenters Microsoft ont ouverts en France en mars 2018</a:t>
            </a:r>
          </a:p>
          <a:p>
            <a:pPr marL="171450" indent="-171450">
              <a:buFontTx/>
              <a:buChar char="-"/>
            </a:pPr>
            <a:r>
              <a:rPr lang="fr-FR" sz="800" dirty="0">
                <a:hlinkClick r:id="rId3"/>
              </a:rPr>
              <a:t>https://azure.microsoft.com/fr-fr/global-infrastructure/regions/</a:t>
            </a:r>
            <a:endParaRPr lang="fr-FR" sz="800" dirty="0"/>
          </a:p>
          <a:p>
            <a:pPr marL="171450" indent="-171450">
              <a:buFontTx/>
              <a:buChar char="-"/>
            </a:pPr>
            <a:r>
              <a:rPr lang="fr-FR" sz="800" b="0" i="0" kern="1200" dirty="0">
                <a:solidFill>
                  <a:schemeClr val="tx1"/>
                </a:solidFill>
                <a:effectLst/>
                <a:latin typeface="+mn-lt"/>
                <a:ea typeface="+mn-ea"/>
                <a:cs typeface="+mn-cs"/>
              </a:rPr>
              <a:t>Une région est constituée d’un ensemble de centres de données déployés dans un périmètre définie connectés via un réseau régional</a:t>
            </a:r>
          </a:p>
          <a:p>
            <a:pPr marL="171450" indent="-171450">
              <a:buFontTx/>
              <a:buChar char="-"/>
            </a:pPr>
            <a:r>
              <a:rPr lang="fr-FR" sz="900" b="0" i="0" kern="1200" dirty="0">
                <a:solidFill>
                  <a:schemeClr val="tx1"/>
                </a:solidFill>
                <a:effectLst/>
                <a:latin typeface="+mn-lt"/>
                <a:ea typeface="+mn-ea"/>
                <a:cs typeface="+mn-cs"/>
              </a:rPr>
              <a:t>Une zone géographique est un marché distinct, contenant généralement au minimum deux régions</a:t>
            </a:r>
          </a:p>
          <a:p>
            <a:pPr marL="171450" indent="-171450">
              <a:buFontTx/>
              <a:buChar char="-"/>
            </a:pPr>
            <a:r>
              <a:rPr lang="fr-FR" sz="900" b="0" i="0" kern="1200" dirty="0">
                <a:solidFill>
                  <a:schemeClr val="tx1"/>
                </a:solidFill>
                <a:effectLst/>
                <a:latin typeface="+mn-lt"/>
                <a:ea typeface="+mn-ea"/>
                <a:cs typeface="+mn-cs"/>
              </a:rPr>
              <a:t>Les zones de disponibilité sont des emplacements physiquement séparés au sein d’une région Azure. Chaque zone de disponibilité est composée d’un ou de plusieurs centres de données équipés d’une alimentation, d’un refroidissement et d’un réseau indépendants.</a:t>
            </a:r>
            <a:endParaRPr lang="fr-FR" sz="800" dirty="0"/>
          </a:p>
          <a:p>
            <a:pPr marL="171450" indent="-171450">
              <a:buFontTx/>
              <a:buChar char="-"/>
            </a:pPr>
            <a:r>
              <a:rPr lang="fr-FR" dirty="0">
                <a:hlinkClick r:id="rId4"/>
              </a:rPr>
              <a:t>https://map.buildazure.com/</a:t>
            </a:r>
            <a:endParaRPr lang="fr-FR" dirty="0"/>
          </a:p>
          <a:p>
            <a:pPr marL="171450" indent="-171450">
              <a:buFontTx/>
              <a:buChar char="-"/>
            </a:pPr>
            <a:r>
              <a:rPr lang="fr-FR" dirty="0"/>
              <a:t>https://docs.microsoft.com/fr-fr/azure/availability-zones/az-overview</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19</a:t>
            </a:fld>
            <a:endParaRPr lang="pt-BR"/>
          </a:p>
        </p:txBody>
      </p:sp>
    </p:spTree>
    <p:extLst>
      <p:ext uri="{BB962C8B-B14F-4D97-AF65-F5344CB8AC3E}">
        <p14:creationId xmlns:p14="http://schemas.microsoft.com/office/powerpoint/2010/main" val="2056662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2015 – Génération 5 : 1.07 – 1.19 PUE</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20</a:t>
            </a:fld>
            <a:endParaRPr lang="pt-BR"/>
          </a:p>
        </p:txBody>
      </p:sp>
    </p:spTree>
    <p:extLst>
      <p:ext uri="{BB962C8B-B14F-4D97-AF65-F5344CB8AC3E}">
        <p14:creationId xmlns:p14="http://schemas.microsoft.com/office/powerpoint/2010/main" val="1821064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https://docs.microsoft.com/fr-fr/office365/enterprise/subscriptions-licenses-accounts-and-tenants-for-microsoft-cloud-offerings</a:t>
            </a:r>
            <a:endParaRPr lang="fr-FR" dirty="0"/>
          </a:p>
          <a:p>
            <a:r>
              <a:rPr lang="fr-FR" dirty="0">
                <a:hlinkClick r:id="rId4"/>
              </a:rPr>
              <a:t>https://azure.microsoft.com/fr-fr/pricing/</a:t>
            </a:r>
            <a:endParaRPr lang="fr-FR" dirty="0"/>
          </a:p>
          <a:p>
            <a:r>
              <a:rPr lang="fr-FR" dirty="0"/>
              <a:t>https://myservices.itaas.capgemini.com/itaas?spa=1&amp;table=u_alm_service&amp;id=services </a:t>
            </a:r>
          </a:p>
          <a:p>
            <a:r>
              <a:rPr lang="fr-FR" dirty="0"/>
              <a:t>Compte Azure Gratuit : </a:t>
            </a:r>
            <a:r>
              <a:rPr lang="fr-FR" dirty="0">
                <a:hlinkClick r:id="rId5"/>
              </a:rPr>
              <a:t>https://azure.microsoft.com/fr-fr/free/search/?&amp;OCID=AID719808_SEM_AlkMFoXh&amp;lnkd=Google_Azure_Brand&amp;dclid=CjgKEAjw5pPnBRDFoseCmL3K0HUSJADa8QVnzgZ_mlBOF2GaYpbYQ3fszdo7-JhiTJcD1NFHXAihHfD_BwE</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22</a:t>
            </a:fld>
            <a:endParaRPr lang="pt-BR"/>
          </a:p>
        </p:txBody>
      </p:sp>
    </p:spTree>
    <p:extLst>
      <p:ext uri="{BB962C8B-B14F-4D97-AF65-F5344CB8AC3E}">
        <p14:creationId xmlns:p14="http://schemas.microsoft.com/office/powerpoint/2010/main" val="30446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http://azureinteractives.azurewebsites.net/ </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23</a:t>
            </a:fld>
            <a:endParaRPr lang="pt-BR"/>
          </a:p>
        </p:txBody>
      </p:sp>
    </p:spTree>
    <p:extLst>
      <p:ext uri="{BB962C8B-B14F-4D97-AF65-F5344CB8AC3E}">
        <p14:creationId xmlns:p14="http://schemas.microsoft.com/office/powerpoint/2010/main" val="2077109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dirty="0"/>
              <a:t>Plus de 253 services IaaS et PaaS confondus</a:t>
            </a:r>
          </a:p>
          <a:p>
            <a:pPr marL="171450" indent="-171450">
              <a:buFontTx/>
              <a:buChar char="-"/>
            </a:pPr>
            <a:r>
              <a:rPr lang="fr-FR" dirty="0"/>
              <a:t>Management Tools : Portail Azure v1 &amp; v2, Azure </a:t>
            </a:r>
            <a:r>
              <a:rPr lang="fr-FR" dirty="0" err="1"/>
              <a:t>Powershell</a:t>
            </a:r>
            <a:r>
              <a:rPr lang="fr-FR" dirty="0"/>
              <a:t>, </a:t>
            </a:r>
          </a:p>
          <a:p>
            <a:pPr marL="171450" indent="-171450">
              <a:buFontTx/>
              <a:buChar char="-"/>
            </a:pPr>
            <a:r>
              <a:rPr lang="fr-FR" dirty="0"/>
              <a:t>=&gt; Démo</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24</a:t>
            </a:fld>
            <a:endParaRPr lang="pt-BR"/>
          </a:p>
        </p:txBody>
      </p:sp>
    </p:spTree>
    <p:extLst>
      <p:ext uri="{BB962C8B-B14F-4D97-AF65-F5344CB8AC3E}">
        <p14:creationId xmlns:p14="http://schemas.microsoft.com/office/powerpoint/2010/main" val="3263394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25</a:t>
            </a:fld>
            <a:endParaRPr lang="pt-BR"/>
          </a:p>
        </p:txBody>
      </p:sp>
    </p:spTree>
    <p:extLst>
      <p:ext uri="{BB962C8B-B14F-4D97-AF65-F5344CB8AC3E}">
        <p14:creationId xmlns:p14="http://schemas.microsoft.com/office/powerpoint/2010/main" val="1964622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Interconnexion de Réseau : On cloud (</a:t>
            </a:r>
            <a:r>
              <a:rPr lang="fr-FR" dirty="0" err="1"/>
              <a:t>Vnet</a:t>
            </a:r>
            <a:r>
              <a:rPr lang="fr-FR" dirty="0"/>
              <a:t> to </a:t>
            </a:r>
            <a:r>
              <a:rPr lang="fr-FR" dirty="0" err="1"/>
              <a:t>Vnet</a:t>
            </a:r>
            <a:r>
              <a:rPr lang="fr-FR" dirty="0"/>
              <a:t>) / On </a:t>
            </a:r>
            <a:r>
              <a:rPr lang="fr-FR" dirty="0" err="1"/>
              <a:t>Premise</a:t>
            </a:r>
            <a:r>
              <a:rPr lang="fr-FR" dirty="0"/>
              <a:t> (</a:t>
            </a:r>
            <a:r>
              <a:rPr lang="fr-FR" dirty="0" err="1"/>
              <a:t>ExpressRoute</a:t>
            </a:r>
            <a:r>
              <a:rPr lang="fr-FR" dirty="0"/>
              <a:t>, VPN Gateway, Point to Point, Point to Site) pour scénario hybride</a:t>
            </a:r>
          </a:p>
          <a:p>
            <a:r>
              <a:rPr lang="fr-FR" dirty="0"/>
              <a:t>RBAC = </a:t>
            </a:r>
            <a:r>
              <a:rPr lang="fr-FR" dirty="0" err="1"/>
              <a:t>Role</a:t>
            </a:r>
            <a:r>
              <a:rPr lang="fr-FR" dirty="0"/>
              <a:t> </a:t>
            </a:r>
            <a:r>
              <a:rPr lang="fr-FR" dirty="0" err="1"/>
              <a:t>Based</a:t>
            </a:r>
            <a:r>
              <a:rPr lang="fr-FR" dirty="0"/>
              <a:t> Access Control </a:t>
            </a:r>
          </a:p>
          <a:p>
            <a:r>
              <a:rPr lang="fr-FR" dirty="0"/>
              <a:t>Support de la </a:t>
            </a:r>
            <a:r>
              <a:rPr lang="fr-FR" dirty="0" err="1"/>
              <a:t>templétisation</a:t>
            </a:r>
            <a:r>
              <a:rPr lang="fr-FR" dirty="0"/>
              <a:t> du déploiement et configuration, </a:t>
            </a:r>
            <a:r>
              <a:rPr lang="fr-FR" dirty="0" err="1"/>
              <a:t>DevOpS</a:t>
            </a: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26</a:t>
            </a:fld>
            <a:endParaRPr lang="pt-BR"/>
          </a:p>
        </p:txBody>
      </p:sp>
    </p:spTree>
    <p:extLst>
      <p:ext uri="{BB962C8B-B14F-4D97-AF65-F5344CB8AC3E}">
        <p14:creationId xmlns:p14="http://schemas.microsoft.com/office/powerpoint/2010/main" val="3624336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27</a:t>
            </a:fld>
            <a:endParaRPr lang="pt-BR"/>
          </a:p>
        </p:txBody>
      </p:sp>
    </p:spTree>
    <p:extLst>
      <p:ext uri="{BB962C8B-B14F-4D97-AF65-F5344CB8AC3E}">
        <p14:creationId xmlns:p14="http://schemas.microsoft.com/office/powerpoint/2010/main" val="7758777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28</a:t>
            </a:fld>
            <a:endParaRPr lang="pt-BR"/>
          </a:p>
        </p:txBody>
      </p:sp>
    </p:spTree>
    <p:extLst>
      <p:ext uri="{BB962C8B-B14F-4D97-AF65-F5344CB8AC3E}">
        <p14:creationId xmlns:p14="http://schemas.microsoft.com/office/powerpoint/2010/main" val="2272071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29</a:t>
            </a:fld>
            <a:endParaRPr lang="pt-BR"/>
          </a:p>
        </p:txBody>
      </p:sp>
    </p:spTree>
    <p:extLst>
      <p:ext uri="{BB962C8B-B14F-4D97-AF65-F5344CB8AC3E}">
        <p14:creationId xmlns:p14="http://schemas.microsoft.com/office/powerpoint/2010/main" val="3301298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30</a:t>
            </a:fld>
            <a:endParaRPr lang="pt-BR"/>
          </a:p>
        </p:txBody>
      </p:sp>
    </p:spTree>
    <p:extLst>
      <p:ext uri="{BB962C8B-B14F-4D97-AF65-F5344CB8AC3E}">
        <p14:creationId xmlns:p14="http://schemas.microsoft.com/office/powerpoint/2010/main" val="700309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Office 365 (Exchange, Skype, SharePoint, Office Online &amp; </a:t>
            </a:r>
            <a:r>
              <a:rPr lang="fr-FR" dirty="0" err="1"/>
              <a:t>OnPremise</a:t>
            </a:r>
            <a:r>
              <a:rPr lang="fr-FR" dirty="0"/>
              <a:t>, …)</a:t>
            </a:r>
          </a:p>
          <a:p>
            <a:r>
              <a:rPr lang="fr-FR" dirty="0"/>
              <a:t>Yammer</a:t>
            </a:r>
          </a:p>
          <a:p>
            <a:r>
              <a:rPr lang="fr-FR" dirty="0"/>
              <a:t>Dynamics 365 (ERP)</a:t>
            </a:r>
          </a:p>
          <a:p>
            <a:r>
              <a:rPr lang="fr-FR" dirty="0"/>
              <a:t>Outlook.com / OneDrive</a:t>
            </a:r>
          </a:p>
          <a:p>
            <a:r>
              <a:rPr lang="fr-FR" dirty="0" err="1"/>
              <a:t>MarketPlace</a:t>
            </a:r>
            <a:r>
              <a:rPr lang="fr-FR" dirty="0"/>
              <a:t> Azure pour les éditeurs</a:t>
            </a:r>
          </a:p>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31</a:t>
            </a:fld>
            <a:endParaRPr lang="pt-BR"/>
          </a:p>
        </p:txBody>
      </p:sp>
    </p:spTree>
    <p:extLst>
      <p:ext uri="{BB962C8B-B14F-4D97-AF65-F5344CB8AC3E}">
        <p14:creationId xmlns:p14="http://schemas.microsoft.com/office/powerpoint/2010/main" val="214796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Offre d’essai : Office 365 Entreprise E3 à 19,70 € HT/user/mois</a:t>
            </a:r>
          </a:p>
          <a:p>
            <a:r>
              <a:rPr lang="fr-FR" dirty="0"/>
              <a:t>https://products.office.com/fr-fr/business/compare-more-office-365-for-business-plans </a:t>
            </a:r>
          </a:p>
          <a:p>
            <a:r>
              <a:rPr lang="fr-FR" sz="900" b="0" i="0" kern="1200" dirty="0">
                <a:solidFill>
                  <a:schemeClr val="tx1"/>
                </a:solidFill>
                <a:effectLst/>
                <a:latin typeface="+mn-lt"/>
                <a:ea typeface="+mn-ea"/>
                <a:cs typeface="+mn-cs"/>
              </a:rPr>
              <a:t>Fb20.capgemini@outlook.com / Capgemini$2018</a:t>
            </a:r>
          </a:p>
          <a:p>
            <a:r>
              <a:rPr lang="fr-FR" sz="900" b="0" i="0" kern="1200" dirty="0">
                <a:solidFill>
                  <a:schemeClr val="tx1"/>
                </a:solidFill>
                <a:effectLst/>
                <a:latin typeface="+mn-lt"/>
                <a:ea typeface="+mn-ea"/>
                <a:cs typeface="+mn-cs"/>
              </a:rPr>
              <a:t>Pascal@FridayBooster.onmicrosoft.com / Capgemini$2018</a:t>
            </a:r>
          </a:p>
          <a:p>
            <a:r>
              <a:rPr lang="fr-FR" sz="900" b="0" i="0" kern="1200" dirty="0">
                <a:solidFill>
                  <a:schemeClr val="tx1"/>
                </a:solidFill>
                <a:effectLst/>
                <a:latin typeface="+mn-lt"/>
                <a:ea typeface="+mn-ea"/>
                <a:cs typeface="+mn-cs"/>
              </a:rPr>
              <a:t>https://portal.office.com/ </a:t>
            </a:r>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32</a:t>
            </a:fld>
            <a:endParaRPr lang="pt-BR"/>
          </a:p>
        </p:txBody>
      </p:sp>
    </p:spTree>
    <p:extLst>
      <p:ext uri="{BB962C8B-B14F-4D97-AF65-F5344CB8AC3E}">
        <p14:creationId xmlns:p14="http://schemas.microsoft.com/office/powerpoint/2010/main" val="3742298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0696B5C-12A0-4042-B4D0-BD3B9A4F58C6}" type="slidenum">
              <a:rPr lang="pt-BR" smtClean="0"/>
              <a:pPr/>
              <a:t>36</a:t>
            </a:fld>
            <a:endParaRPr lang="pt-BR"/>
          </a:p>
        </p:txBody>
      </p:sp>
    </p:spTree>
    <p:extLst>
      <p:ext uri="{BB962C8B-B14F-4D97-AF65-F5344CB8AC3E}">
        <p14:creationId xmlns:p14="http://schemas.microsoft.com/office/powerpoint/2010/main" val="95498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Parler de : Souscription ITICS pour </a:t>
            </a:r>
            <a:r>
              <a:rPr lang="fr-FR" dirty="0" err="1"/>
              <a:t>VisualStudio</a:t>
            </a:r>
            <a:r>
              <a:rPr lang="fr-FR" dirty="0"/>
              <a:t> -&gt; Crédit Azure gratuit</a:t>
            </a:r>
          </a:p>
          <a:p>
            <a:r>
              <a:rPr lang="fr-FR" dirty="0"/>
              <a:t>Gouvernance IT : utilisation des groupes de ressources, règle de nommage des ressources, …</a:t>
            </a:r>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38</a:t>
            </a:fld>
            <a:endParaRPr lang="pt-BR"/>
          </a:p>
        </p:txBody>
      </p:sp>
    </p:spTree>
    <p:extLst>
      <p:ext uri="{BB962C8B-B14F-4D97-AF65-F5344CB8AC3E}">
        <p14:creationId xmlns:p14="http://schemas.microsoft.com/office/powerpoint/2010/main" val="1982247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696B5C-12A0-4042-B4D0-BD3B9A4F58C6}" type="slidenum">
              <a:rPr lang="pt-BR" smtClean="0"/>
              <a:pPr/>
              <a:t>41</a:t>
            </a:fld>
            <a:endParaRPr lang="pt-BR"/>
          </a:p>
        </p:txBody>
      </p:sp>
    </p:spTree>
    <p:extLst>
      <p:ext uri="{BB962C8B-B14F-4D97-AF65-F5344CB8AC3E}">
        <p14:creationId xmlns:p14="http://schemas.microsoft.com/office/powerpoint/2010/main" val="2989478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br>
              <a:rPr lang="fr-FR" dirty="0"/>
            </a:br>
            <a:r>
              <a:rPr lang="fr-FR" dirty="0"/>
              <a:t>RDP</a:t>
            </a:r>
          </a:p>
        </p:txBody>
      </p:sp>
      <p:sp>
        <p:nvSpPr>
          <p:cNvPr id="4" name="Espace réservé du numéro de diapositive 3"/>
          <p:cNvSpPr>
            <a:spLocks noGrp="1"/>
          </p:cNvSpPr>
          <p:nvPr>
            <p:ph type="sldNum" sz="quarter" idx="5"/>
          </p:nvPr>
        </p:nvSpPr>
        <p:spPr/>
        <p:txBody>
          <a:bodyPr/>
          <a:lstStyle/>
          <a:p>
            <a:fld id="{C0696B5C-12A0-4042-B4D0-BD3B9A4F58C6}" type="slidenum">
              <a:rPr lang="pt-BR" smtClean="0"/>
              <a:pPr/>
              <a:t>53</a:t>
            </a:fld>
            <a:endParaRPr lang="pt-BR"/>
          </a:p>
        </p:txBody>
      </p:sp>
    </p:spTree>
    <p:extLst>
      <p:ext uri="{BB962C8B-B14F-4D97-AF65-F5344CB8AC3E}">
        <p14:creationId xmlns:p14="http://schemas.microsoft.com/office/powerpoint/2010/main" val="670218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www.youtube.com/capgeminimedia" TargetMode="External"/><Relationship Id="rId13" Type="http://schemas.openxmlformats.org/officeDocument/2006/relationships/hyperlink" Target="http://www.capgemini.com/about/how-we-work/rightshorer" TargetMode="External"/><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hyperlink" Target="http://www.capgemini.com/about/how-we-work/the-collaborative-business-experiencetm" TargetMode="External"/><Relationship Id="rId2" Type="http://schemas.openxmlformats.org/officeDocument/2006/relationships/hyperlink" Target="http://www.linkedin.com/company/capgemini" TargetMode="External"/><Relationship Id="rId1" Type="http://schemas.openxmlformats.org/officeDocument/2006/relationships/slideMaster" Target="../slideMasters/slideMaster4.xml"/><Relationship Id="rId6" Type="http://schemas.openxmlformats.org/officeDocument/2006/relationships/hyperlink" Target="http://www.twitter.com/capgemini" TargetMode="Externa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hyperlink" Target="http://www.facebook.com/capgemini" TargetMode="External"/><Relationship Id="rId4" Type="http://schemas.openxmlformats.org/officeDocument/2006/relationships/hyperlink" Target="http://www.slideshare.net/capgemini" TargetMode="External"/><Relationship Id="rId9"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18" Type="http://schemas.openxmlformats.org/officeDocument/2006/relationships/hyperlink" Target="http://www.capgemini.com/about/how-we-work/the-collaborative-business-experiencetm" TargetMode="External"/><Relationship Id="rId3" Type="http://schemas.openxmlformats.org/officeDocument/2006/relationships/hyperlink" Target="http://www.linkedin.com/company/capgemini" TargetMode="External"/><Relationship Id="rId7" Type="http://schemas.openxmlformats.org/officeDocument/2006/relationships/image" Target="../media/image11.png"/><Relationship Id="rId12" Type="http://schemas.openxmlformats.org/officeDocument/2006/relationships/hyperlink" Target="http://www.youtube.com/capgeminimedia" TargetMode="External"/><Relationship Id="rId17" Type="http://schemas.microsoft.com/office/2007/relationships/hdphoto" Target="../media/hdphoto5.wdp"/><Relationship Id="rId2" Type="http://schemas.openxmlformats.org/officeDocument/2006/relationships/slideMaster" Target="../slideMasters/slideMaster4.xml"/><Relationship Id="rId16" Type="http://schemas.openxmlformats.org/officeDocument/2006/relationships/image" Target="../media/image14.png"/><Relationship Id="rId20" Type="http://schemas.openxmlformats.org/officeDocument/2006/relationships/hyperlink" Target="http://www.capgemini.com/" TargetMode="External"/><Relationship Id="rId1" Type="http://schemas.openxmlformats.org/officeDocument/2006/relationships/tags" Target="../tags/tag18.xml"/><Relationship Id="rId6" Type="http://schemas.openxmlformats.org/officeDocument/2006/relationships/hyperlink" Target="http://www.slideshare.net/capgemini" TargetMode="External"/><Relationship Id="rId11" Type="http://schemas.microsoft.com/office/2007/relationships/hdphoto" Target="../media/hdphoto3.wdp"/><Relationship Id="rId5" Type="http://schemas.microsoft.com/office/2007/relationships/hdphoto" Target="../media/hdphoto1.wdp"/><Relationship Id="rId15" Type="http://schemas.openxmlformats.org/officeDocument/2006/relationships/hyperlink" Target="http://www.facebook.com/capgemini" TargetMode="External"/><Relationship Id="rId10" Type="http://schemas.openxmlformats.org/officeDocument/2006/relationships/image" Target="../media/image12.png"/><Relationship Id="rId19" Type="http://schemas.openxmlformats.org/officeDocument/2006/relationships/hyperlink" Target="http://www.capgemini.com/about/how-we-work/rightshorer" TargetMode="External"/><Relationship Id="rId4" Type="http://schemas.openxmlformats.org/officeDocument/2006/relationships/image" Target="../media/image10.png"/><Relationship Id="rId9" Type="http://schemas.openxmlformats.org/officeDocument/2006/relationships/hyperlink" Target="http://www.twitter.com/capgemini" TargetMode="External"/><Relationship Id="rId14"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5C1F78-5E59-4854-A746-936B35C84608}"/>
              </a:ext>
            </a:extLst>
          </p:cNvPr>
          <p:cNvSpPr/>
          <p:nvPr userDrawn="1"/>
        </p:nvSpPr>
        <p:spPr>
          <a:xfrm>
            <a:off x="0" y="0"/>
            <a:ext cx="444023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Placeholder 10">
            <a:extLst>
              <a:ext uri="{FF2B5EF4-FFF2-40B4-BE49-F238E27FC236}">
                <a16:creationId xmlns:a16="http://schemas.microsoft.com/office/drawing/2014/main" id="{1036C00C-6AD0-425A-A8D6-7CBB61E1EB93}"/>
              </a:ext>
            </a:extLst>
          </p:cNvPr>
          <p:cNvPicPr>
            <a:picLocks noChangeAspect="1"/>
          </p:cNvPicPr>
          <p:nvPr userDrawn="1"/>
        </p:nvPicPr>
        <p:blipFill>
          <a:blip r:embed="rId2">
            <a:extLst>
              <a:ext uri="{28A0092B-C50C-407E-A947-70E740481C1C}">
                <a14:useLocalDpi xmlns:a14="http://schemas.microsoft.com/office/drawing/2010/main" val="0"/>
              </a:ext>
            </a:extLst>
          </a:blip>
          <a:srcRect l="2840" r="32420"/>
          <a:stretch>
            <a:fillRect/>
          </a:stretch>
        </p:blipFill>
        <p:spPr bwMode="auto">
          <a:xfrm>
            <a:off x="4254500" y="-1588"/>
            <a:ext cx="7937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Placeholder 1">
            <a:extLst>
              <a:ext uri="{FF2B5EF4-FFF2-40B4-BE49-F238E27FC236}">
                <a16:creationId xmlns:a16="http://schemas.microsoft.com/office/drawing/2014/main" id="{4DED096C-2507-4BA8-A53D-36F40FC078C2}"/>
              </a:ext>
            </a:extLst>
          </p:cNvPr>
          <p:cNvSpPr>
            <a:spLocks noGrp="1"/>
          </p:cNvSpPr>
          <p:nvPr>
            <p:ph type="title"/>
          </p:nvPr>
        </p:nvSpPr>
        <p:spPr>
          <a:xfrm>
            <a:off x="407988" y="2002973"/>
            <a:ext cx="10044635" cy="859536"/>
          </a:xfrm>
          <a:prstGeom prst="rect">
            <a:avLst/>
          </a:prstGeom>
        </p:spPr>
        <p:txBody>
          <a:bodyPr rtlCol="0" anchor="b">
            <a:normAutofit/>
          </a:bodyPr>
          <a:lstStyle>
            <a:lvl1pPr>
              <a:defRPr lang="pt-PT" dirty="0">
                <a:solidFill>
                  <a:schemeClr val="bg1"/>
                </a:solidFill>
              </a:defRPr>
            </a:lvl1pPr>
          </a:lstStyle>
          <a:p>
            <a:pPr lvl="0"/>
            <a:r>
              <a:rPr lang="fr-FR"/>
              <a:t>Modifiez le style du titre</a:t>
            </a:r>
            <a:endParaRPr lang="pt-P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27348" y="1815352"/>
            <a:ext cx="11700000" cy="446620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3" name="Titre 2"/>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1305634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
    <p:spTree>
      <p:nvGrpSpPr>
        <p:cNvPr id="1" name=""/>
        <p:cNvGrpSpPr/>
        <p:nvPr/>
      </p:nvGrpSpPr>
      <p:grpSpPr>
        <a:xfrm>
          <a:off x="0" y="0"/>
          <a:ext cx="0" cy="0"/>
          <a:chOff x="0" y="0"/>
          <a:chExt cx="0" cy="0"/>
        </a:xfrm>
      </p:grpSpPr>
      <p:sp>
        <p:nvSpPr>
          <p:cNvPr id="2" name="Title 1"/>
          <p:cNvSpPr>
            <a:spLocks noGrp="1"/>
          </p:cNvSpPr>
          <p:nvPr>
            <p:ph type="title"/>
          </p:nvPr>
        </p:nvSpPr>
        <p:spPr>
          <a:xfrm>
            <a:off x="227349" y="0"/>
            <a:ext cx="11125236"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8" y="1815351"/>
            <a:ext cx="11700000" cy="446620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227349" y="1148607"/>
            <a:ext cx="11700000" cy="504056"/>
          </a:xfrm>
          <a:prstGeom prst="rect">
            <a:avLst/>
          </a:prstGeom>
        </p:spPr>
        <p:txBody>
          <a:bodyPr/>
          <a:lstStyle>
            <a:lvl1pPr>
              <a:defRPr>
                <a:solidFill>
                  <a:schemeClr val="accent2"/>
                </a:solidFill>
              </a:defRPr>
            </a:lvl1pPr>
          </a:lstStyle>
          <a:p>
            <a:pPr lvl="0"/>
            <a:r>
              <a:rPr lang="en-US" dirty="0"/>
              <a:t>Click to edit Master subtitle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227349" y="2205319"/>
            <a:ext cx="5400000" cy="4076234"/>
          </a:xfrm>
          <a:prstGeom prst="rect">
            <a:avLst/>
          </a:prstGeom>
        </p:spPr>
        <p:txBody>
          <a:bodyPr>
            <a:noAutofit/>
          </a:bodyPr>
          <a:lstStyle>
            <a:lvl1pPr>
              <a:lnSpc>
                <a:spcPct val="100000"/>
              </a:lnSpc>
              <a:spcBef>
                <a:spcPts val="0"/>
              </a:spcBef>
              <a:defRPr sz="1600"/>
            </a:lvl1pPr>
            <a:lvl2pPr>
              <a:lnSpc>
                <a:spcPct val="100000"/>
              </a:lnSpc>
              <a:spcBef>
                <a:spcPts val="0"/>
              </a:spcBef>
              <a:defRPr sz="1600"/>
            </a:lvl2pPr>
            <a:lvl3pPr>
              <a:lnSpc>
                <a:spcPct val="100000"/>
              </a:lnSpc>
              <a:spcBef>
                <a:spcPts val="0"/>
              </a:spcBef>
              <a:defRPr sz="1600"/>
            </a:lvl3pPr>
            <a:lvl4pPr>
              <a:lnSpc>
                <a:spcPct val="100000"/>
              </a:lnSpc>
              <a:spcBef>
                <a:spcPts val="0"/>
              </a:spcBef>
              <a:defRPr sz="1600"/>
            </a:lvl4pPr>
            <a:lvl5pPr>
              <a:lnSpc>
                <a:spcPct val="100000"/>
              </a:lnSpc>
              <a:spcBef>
                <a:spcPts val="0"/>
              </a:spcBef>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227349" y="1420989"/>
            <a:ext cx="5400000" cy="743987"/>
          </a:xfrm>
          <a:prstGeom prst="rect">
            <a:avLst/>
          </a:prstGeom>
        </p:spPr>
        <p:txBody>
          <a:bodyPr anchor="ctr" anchorCtr="0">
            <a:noAutofit/>
          </a:bodyPr>
          <a:lstStyle>
            <a:lvl1pPr>
              <a:lnSpc>
                <a:spcPct val="100000"/>
              </a:lnSpc>
              <a:defRPr sz="1800" b="1">
                <a:solidFill>
                  <a:srgbClr val="12ABDB"/>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dirty="0"/>
              <a:t>Click to insert title</a:t>
            </a:r>
          </a:p>
        </p:txBody>
      </p:sp>
      <p:sp>
        <p:nvSpPr>
          <p:cNvPr id="14" name="Text Placeholder 7">
            <a:extLst>
              <a:ext uri="{FF2B5EF4-FFF2-40B4-BE49-F238E27FC236}">
                <a16:creationId xmlns:a16="http://schemas.microsoft.com/office/drawing/2014/main" id="{47BDC0DA-1585-454D-9E74-41D2AFC0FEE5}"/>
              </a:ext>
            </a:extLst>
          </p:cNvPr>
          <p:cNvSpPr>
            <a:spLocks noGrp="1"/>
          </p:cNvSpPr>
          <p:nvPr>
            <p:ph type="body" sz="quarter" idx="13" hasCustomPrompt="1"/>
          </p:nvPr>
        </p:nvSpPr>
        <p:spPr>
          <a:xfrm>
            <a:off x="6474016" y="1420989"/>
            <a:ext cx="5400000" cy="743987"/>
          </a:xfrm>
          <a:prstGeom prst="rect">
            <a:avLst/>
          </a:prstGeom>
        </p:spPr>
        <p:txBody>
          <a:bodyPr anchor="ctr" anchorCtr="0">
            <a:noAutofit/>
          </a:bodyPr>
          <a:lstStyle>
            <a:lvl1pPr>
              <a:lnSpc>
                <a:spcPct val="100000"/>
              </a:lnSpc>
              <a:defRPr sz="1800" b="1">
                <a:solidFill>
                  <a:srgbClr val="12ABDB"/>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dirty="0"/>
              <a:t>Click to insert title</a:t>
            </a:r>
          </a:p>
        </p:txBody>
      </p:sp>
      <p:pic>
        <p:nvPicPr>
          <p:cNvPr id="10" name="Graphic 9">
            <a:extLst>
              <a:ext uri="{FF2B5EF4-FFF2-40B4-BE49-F238E27FC236}">
                <a16:creationId xmlns:a16="http://schemas.microsoft.com/office/drawing/2014/main" id="{DDCA2B41-0A1F-45C2-A74A-EB99E41096F1}"/>
              </a:ext>
            </a:extLst>
          </p:cNvPr>
          <p:cNvPicPr>
            <a:picLocks noChangeAspect="1"/>
          </p:cNvPicPr>
          <p:nvPr userDrawn="1"/>
        </p:nvPicPr>
        <p:blipFill rotWithShape="1">
          <a:blip r:embed="rId2" cstate="print">
            <a:extLst>
              <a:ext uri="{96DAC541-7B7A-43D3-8B79-37D633B846F1}">
                <asvg:svgBlip xmlns:asvg="http://schemas.microsoft.com/office/drawing/2016/SVG/main" r:embed="rId3"/>
              </a:ext>
            </a:extLst>
          </a:blip>
          <a:srcRect l="81836" t="-4713" b="16530"/>
          <a:stretch/>
        </p:blipFill>
        <p:spPr>
          <a:xfrm>
            <a:off x="11491419" y="164829"/>
            <a:ext cx="424356" cy="459624"/>
          </a:xfrm>
          <a:prstGeom prst="rect">
            <a:avLst/>
          </a:prstGeom>
        </p:spPr>
      </p:pic>
      <p:sp>
        <p:nvSpPr>
          <p:cNvPr id="2" name="Titre 1"/>
          <p:cNvSpPr>
            <a:spLocks noGrp="1"/>
          </p:cNvSpPr>
          <p:nvPr>
            <p:ph type="title"/>
          </p:nvPr>
        </p:nvSpPr>
        <p:spPr>
          <a:xfrm>
            <a:off x="227349" y="0"/>
            <a:ext cx="11125236" cy="1104900"/>
          </a:xfrm>
        </p:spPr>
        <p:txBody>
          <a:bodyPr/>
          <a:lstStyle/>
          <a:p>
            <a:r>
              <a:rPr lang="fr-FR"/>
              <a:t>Modifiez le style du titre</a:t>
            </a:r>
            <a:endParaRPr lang="en-US" dirty="0"/>
          </a:p>
        </p:txBody>
      </p:sp>
      <p:sp>
        <p:nvSpPr>
          <p:cNvPr id="16"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6474016" y="2205319"/>
            <a:ext cx="5400000" cy="4076234"/>
          </a:xfrm>
          <a:prstGeom prst="rect">
            <a:avLst/>
          </a:prstGeom>
        </p:spPr>
        <p:txBody>
          <a:bodyPr>
            <a:noAutofit/>
          </a:bodyPr>
          <a:lstStyle>
            <a:lvl1pPr>
              <a:lnSpc>
                <a:spcPct val="100000"/>
              </a:lnSpc>
              <a:spcBef>
                <a:spcPts val="0"/>
              </a:spcBef>
              <a:defRPr sz="1600"/>
            </a:lvl1pPr>
            <a:lvl2pPr>
              <a:lnSpc>
                <a:spcPct val="100000"/>
              </a:lnSpc>
              <a:spcBef>
                <a:spcPts val="0"/>
              </a:spcBef>
              <a:defRPr sz="1600"/>
            </a:lvl2pPr>
            <a:lvl3pPr>
              <a:lnSpc>
                <a:spcPct val="100000"/>
              </a:lnSpc>
              <a:spcBef>
                <a:spcPts val="0"/>
              </a:spcBef>
              <a:defRPr sz="1600"/>
            </a:lvl3pPr>
            <a:lvl4pPr>
              <a:lnSpc>
                <a:spcPct val="100000"/>
              </a:lnSpc>
              <a:spcBef>
                <a:spcPts val="0"/>
              </a:spcBef>
              <a:defRPr sz="1600"/>
            </a:lvl4pPr>
            <a:lvl5pPr>
              <a:lnSpc>
                <a:spcPct val="100000"/>
              </a:lnSpc>
              <a:spcBef>
                <a:spcPts val="0"/>
              </a:spcBef>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3756351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GB" dirty="0"/>
          </a:p>
        </p:txBody>
      </p:sp>
      <p:sp>
        <p:nvSpPr>
          <p:cNvPr id="3"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227350" y="2205319"/>
            <a:ext cx="3537827"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227350" y="1420989"/>
            <a:ext cx="3537827" cy="743987"/>
          </a:xfrm>
          <a:prstGeom prst="rect">
            <a:avLst/>
          </a:prstGeom>
        </p:spPr>
        <p:txBody>
          <a:bodyPr vert="horz" lIns="0" tIns="0" rIns="0" bIns="0" rtlCol="0" anchor="ctr" anchorCtr="0">
            <a:noAutofit/>
          </a:bodyPr>
          <a:lstStyle>
            <a:lvl1pPr algn="ctr">
              <a:lnSpc>
                <a:spcPct val="100000"/>
              </a:lnSpc>
              <a:defRPr lang="en-US" sz="1600" b="1" kern="1200" dirty="0">
                <a:solidFill>
                  <a:srgbClr val="12ABDB"/>
                </a:solidFill>
                <a:latin typeface="+mj-lt"/>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9"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4313358" y="2205319"/>
            <a:ext cx="3537827"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Text Placeholder 7">
            <a:extLst>
              <a:ext uri="{FF2B5EF4-FFF2-40B4-BE49-F238E27FC236}">
                <a16:creationId xmlns:a16="http://schemas.microsoft.com/office/drawing/2014/main" id="{D8D7F005-BA7C-423E-87B0-6782D88233F6}"/>
              </a:ext>
            </a:extLst>
          </p:cNvPr>
          <p:cNvSpPr>
            <a:spLocks noGrp="1"/>
          </p:cNvSpPr>
          <p:nvPr>
            <p:ph type="body" sz="quarter" idx="15" hasCustomPrompt="1"/>
          </p:nvPr>
        </p:nvSpPr>
        <p:spPr>
          <a:xfrm>
            <a:off x="4313358" y="1420989"/>
            <a:ext cx="3537827" cy="743987"/>
          </a:xfrm>
          <a:prstGeom prst="rect">
            <a:avLst/>
          </a:prstGeom>
        </p:spPr>
        <p:txBody>
          <a:bodyPr vert="horz" lIns="0" tIns="0" rIns="0" bIns="0" rtlCol="0" anchor="ctr" anchorCtr="0">
            <a:noAutofit/>
          </a:bodyPr>
          <a:lstStyle>
            <a:lvl1pPr algn="ctr">
              <a:lnSpc>
                <a:spcPct val="100000"/>
              </a:lnSpc>
              <a:defRPr lang="en-US" sz="1600" b="1" kern="1200" dirty="0">
                <a:solidFill>
                  <a:srgbClr val="12ABDB"/>
                </a:solidFill>
                <a:latin typeface="+mj-lt"/>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11" name="Text Placeholder 7">
            <a:extLst>
              <a:ext uri="{FF2B5EF4-FFF2-40B4-BE49-F238E27FC236}">
                <a16:creationId xmlns:a16="http://schemas.microsoft.com/office/drawing/2014/main" id="{27CE2609-37DA-4C4C-BF45-E56CE85AA41D}"/>
              </a:ext>
            </a:extLst>
          </p:cNvPr>
          <p:cNvSpPr>
            <a:spLocks noGrp="1"/>
          </p:cNvSpPr>
          <p:nvPr>
            <p:ph type="body" sz="quarter" idx="16"/>
          </p:nvPr>
        </p:nvSpPr>
        <p:spPr>
          <a:xfrm>
            <a:off x="8384125" y="2205319"/>
            <a:ext cx="3537827"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2" name="Text Placeholder 7">
            <a:extLst>
              <a:ext uri="{FF2B5EF4-FFF2-40B4-BE49-F238E27FC236}">
                <a16:creationId xmlns:a16="http://schemas.microsoft.com/office/drawing/2014/main" id="{D8D7F005-BA7C-423E-87B0-6782D88233F6}"/>
              </a:ext>
            </a:extLst>
          </p:cNvPr>
          <p:cNvSpPr>
            <a:spLocks noGrp="1"/>
          </p:cNvSpPr>
          <p:nvPr>
            <p:ph type="body" sz="quarter" idx="17" hasCustomPrompt="1"/>
          </p:nvPr>
        </p:nvSpPr>
        <p:spPr>
          <a:xfrm>
            <a:off x="8384125" y="1420989"/>
            <a:ext cx="3537827" cy="743987"/>
          </a:xfrm>
          <a:prstGeom prst="rect">
            <a:avLst/>
          </a:prstGeom>
        </p:spPr>
        <p:txBody>
          <a:bodyPr vert="horz" lIns="0" tIns="0" rIns="0" bIns="0" rtlCol="0" anchor="ctr" anchorCtr="0">
            <a:noAutofit/>
          </a:bodyPr>
          <a:lstStyle>
            <a:lvl1pPr algn="ctr">
              <a:lnSpc>
                <a:spcPct val="100000"/>
              </a:lnSpc>
              <a:defRPr lang="en-US" sz="1600" b="1" kern="1200" dirty="0">
                <a:solidFill>
                  <a:srgbClr val="12ABDB"/>
                </a:solidFill>
                <a:latin typeface="+mj-lt"/>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numbering,  subtitle and content">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5" name="Object 1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7"/>
          <p:cNvSpPr/>
          <p:nvPr userDrawn="1"/>
        </p:nvSpPr>
        <p:spPr>
          <a:xfrm>
            <a:off x="0" y="0"/>
            <a:ext cx="919998" cy="428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10" name="Freeform 6"/>
          <p:cNvSpPr>
            <a:spLocks/>
          </p:cNvSpPr>
          <p:nvPr userDrawn="1"/>
        </p:nvSpPr>
        <p:spPr bwMode="auto">
          <a:xfrm>
            <a:off x="0" y="0"/>
            <a:ext cx="919998" cy="1146174"/>
          </a:xfrm>
          <a:custGeom>
            <a:avLst/>
            <a:gdLst/>
            <a:ahLst/>
            <a:cxnLst>
              <a:cxn ang="0">
                <a:pos x="1681" y="25"/>
              </a:cxn>
              <a:cxn ang="0">
                <a:pos x="1655" y="0"/>
              </a:cxn>
              <a:cxn ang="0">
                <a:pos x="22" y="0"/>
              </a:cxn>
              <a:cxn ang="0">
                <a:pos x="0" y="23"/>
              </a:cxn>
              <a:cxn ang="0">
                <a:pos x="0" y="2095"/>
              </a:cxn>
              <a:cxn ang="0">
                <a:pos x="336" y="2085"/>
              </a:cxn>
              <a:cxn ang="0">
                <a:pos x="682" y="2056"/>
              </a:cxn>
              <a:cxn ang="0">
                <a:pos x="897" y="2032"/>
              </a:cxn>
              <a:cxn ang="0">
                <a:pos x="1082" y="2005"/>
              </a:cxn>
              <a:cxn ang="0">
                <a:pos x="1332" y="1960"/>
              </a:cxn>
              <a:cxn ang="0">
                <a:pos x="1567" y="1911"/>
              </a:cxn>
              <a:cxn ang="0">
                <a:pos x="1680" y="1883"/>
              </a:cxn>
              <a:cxn ang="0">
                <a:pos x="1681" y="25"/>
              </a:cxn>
            </a:cxnLst>
            <a:rect l="0" t="0" r="r" b="b"/>
            <a:pathLst>
              <a:path w="1681" h="2095">
                <a:moveTo>
                  <a:pt x="1681" y="25"/>
                </a:moveTo>
                <a:cubicBezTo>
                  <a:pt x="1681" y="3"/>
                  <a:pt x="1675" y="0"/>
                  <a:pt x="1655" y="0"/>
                </a:cubicBezTo>
                <a:cubicBezTo>
                  <a:pt x="1111" y="1"/>
                  <a:pt x="567" y="1"/>
                  <a:pt x="22" y="0"/>
                </a:cubicBezTo>
                <a:cubicBezTo>
                  <a:pt x="5" y="0"/>
                  <a:pt x="0" y="3"/>
                  <a:pt x="0" y="23"/>
                </a:cubicBezTo>
                <a:cubicBezTo>
                  <a:pt x="0" y="713"/>
                  <a:pt x="0" y="1404"/>
                  <a:pt x="0" y="2095"/>
                </a:cubicBezTo>
                <a:cubicBezTo>
                  <a:pt x="112" y="2091"/>
                  <a:pt x="224" y="2088"/>
                  <a:pt x="336" y="2085"/>
                </a:cubicBezTo>
                <a:cubicBezTo>
                  <a:pt x="452" y="2081"/>
                  <a:pt x="567" y="2068"/>
                  <a:pt x="682" y="2056"/>
                </a:cubicBezTo>
                <a:cubicBezTo>
                  <a:pt x="754" y="2049"/>
                  <a:pt x="826" y="2045"/>
                  <a:pt x="897" y="2032"/>
                </a:cubicBezTo>
                <a:cubicBezTo>
                  <a:pt x="958" y="2020"/>
                  <a:pt x="1021" y="2018"/>
                  <a:pt x="1082" y="2005"/>
                </a:cubicBezTo>
                <a:cubicBezTo>
                  <a:pt x="1165" y="1989"/>
                  <a:pt x="1249" y="1977"/>
                  <a:pt x="1332" y="1960"/>
                </a:cubicBezTo>
                <a:cubicBezTo>
                  <a:pt x="1410" y="1945"/>
                  <a:pt x="1489" y="1928"/>
                  <a:pt x="1567" y="1911"/>
                </a:cubicBezTo>
                <a:cubicBezTo>
                  <a:pt x="1605" y="1904"/>
                  <a:pt x="1643" y="1895"/>
                  <a:pt x="1680" y="1883"/>
                </a:cubicBezTo>
                <a:cubicBezTo>
                  <a:pt x="1680" y="1263"/>
                  <a:pt x="1680" y="644"/>
                  <a:pt x="1681" y="2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974872" y="0"/>
            <a:ext cx="10377711"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7" y="1815351"/>
            <a:ext cx="11700000" cy="44676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974872" y="1148607"/>
            <a:ext cx="10940903" cy="504056"/>
          </a:xfrm>
          <a:prstGeom prst="rect">
            <a:avLst/>
          </a:prstGeom>
        </p:spPr>
        <p:txBody>
          <a:bodyPr/>
          <a:lstStyle>
            <a:lvl1pPr>
              <a:defRPr>
                <a:solidFill>
                  <a:schemeClr val="accent2"/>
                </a:solidFill>
              </a:defRPr>
            </a:lvl1pPr>
          </a:lstStyle>
          <a:p>
            <a:pPr lvl="0"/>
            <a:r>
              <a:rPr lang="en-US" dirty="0"/>
              <a:t>Click to edit Master subtitle styles</a:t>
            </a:r>
          </a:p>
        </p:txBody>
      </p:sp>
      <p:sp>
        <p:nvSpPr>
          <p:cNvPr id="17" name="Text Placeholder 16"/>
          <p:cNvSpPr>
            <a:spLocks noGrp="1"/>
          </p:cNvSpPr>
          <p:nvPr>
            <p:ph type="body" sz="quarter" idx="12" hasCustomPrompt="1"/>
          </p:nvPr>
        </p:nvSpPr>
        <p:spPr>
          <a:xfrm>
            <a:off x="0" y="48742"/>
            <a:ext cx="914400" cy="914400"/>
          </a:xfrm>
        </p:spPr>
        <p:txBody>
          <a:bodyPr anchor="ctr">
            <a:normAutofit/>
          </a:bodyPr>
          <a:lstStyle>
            <a:lvl1pPr marL="0" indent="0" algn="ctr" defTabSz="914400" rtl="0" eaLnBrk="1" latinLnBrk="0" hangingPunct="1">
              <a:lnSpc>
                <a:spcPct val="90000"/>
              </a:lnSpc>
              <a:spcBef>
                <a:spcPts val="1000"/>
              </a:spcBef>
              <a:buFont typeface="Arial" panose="020B0604020202020204" pitchFamily="34" charset="0"/>
              <a:buNone/>
              <a:defRPr lang="en-GB" sz="4000" kern="1200" dirty="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fr-FR"/>
              <a:t>Modifiez le style du titre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ingle Profile">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F5F5AEA1-6A77-4676-B8B3-EF658F5F8430}"/>
              </a:ext>
            </a:extLst>
          </p:cNvPr>
          <p:cNvSpPr/>
          <p:nvPr userDrawn="1"/>
        </p:nvSpPr>
        <p:spPr>
          <a:xfrm flipV="1">
            <a:off x="1" y="0"/>
            <a:ext cx="5204012" cy="3119718"/>
          </a:xfrm>
          <a:custGeom>
            <a:avLst/>
            <a:gdLst>
              <a:gd name="connsiteX0" fmla="*/ 2836724 w 6262141"/>
              <a:gd name="connsiteY0" fmla="*/ 775 h 4159686"/>
              <a:gd name="connsiteX1" fmla="*/ 3822188 w 6262141"/>
              <a:gd name="connsiteY1" fmla="*/ 22965 h 4159686"/>
              <a:gd name="connsiteX2" fmla="*/ 5982756 w 6262141"/>
              <a:gd name="connsiteY2" fmla="*/ 3706589 h 4159686"/>
              <a:gd name="connsiteX3" fmla="*/ 6262141 w 6262141"/>
              <a:gd name="connsiteY3" fmla="*/ 4159686 h 4159686"/>
              <a:gd name="connsiteX4" fmla="*/ 0 w 6262141"/>
              <a:gd name="connsiteY4" fmla="*/ 4159686 h 4159686"/>
              <a:gd name="connsiteX5" fmla="*/ 0 w 6262141"/>
              <a:gd name="connsiteY5" fmla="*/ 3700458 h 4159686"/>
              <a:gd name="connsiteX6" fmla="*/ 0 w 6262141"/>
              <a:gd name="connsiteY6" fmla="*/ 3329154 h 4159686"/>
              <a:gd name="connsiteX7" fmla="*/ 0 w 6262141"/>
              <a:gd name="connsiteY7" fmla="*/ 2944589 h 4159686"/>
              <a:gd name="connsiteX8" fmla="*/ 0 w 6262141"/>
              <a:gd name="connsiteY8" fmla="*/ 2546533 h 4159686"/>
              <a:gd name="connsiteX9" fmla="*/ 0 w 6262141"/>
              <a:gd name="connsiteY9" fmla="*/ 2134752 h 4159686"/>
              <a:gd name="connsiteX10" fmla="*/ 0 w 6262141"/>
              <a:gd name="connsiteY10" fmla="*/ 1709014 h 4159686"/>
              <a:gd name="connsiteX11" fmla="*/ 0 w 6262141"/>
              <a:gd name="connsiteY11" fmla="*/ 1269085 h 4159686"/>
              <a:gd name="connsiteX12" fmla="*/ 0 w 6262141"/>
              <a:gd name="connsiteY12" fmla="*/ 814735 h 4159686"/>
              <a:gd name="connsiteX13" fmla="*/ 0 w 6262141"/>
              <a:gd name="connsiteY13" fmla="*/ 345728 h 4159686"/>
              <a:gd name="connsiteX14" fmla="*/ 2836724 w 6262141"/>
              <a:gd name="connsiteY14" fmla="*/ 775 h 415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62141" h="4159686">
                <a:moveTo>
                  <a:pt x="2836724" y="775"/>
                </a:moveTo>
                <a:cubicBezTo>
                  <a:pt x="3163345" y="-2587"/>
                  <a:pt x="3492318" y="5034"/>
                  <a:pt x="3822188" y="22965"/>
                </a:cubicBezTo>
                <a:cubicBezTo>
                  <a:pt x="4104550" y="1058496"/>
                  <a:pt x="5095168" y="2317803"/>
                  <a:pt x="5982756" y="3706589"/>
                </a:cubicBezTo>
                <a:lnTo>
                  <a:pt x="6262141" y="4159686"/>
                </a:lnTo>
                <a:lnTo>
                  <a:pt x="0" y="4159686"/>
                </a:lnTo>
                <a:lnTo>
                  <a:pt x="0" y="3700458"/>
                </a:lnTo>
                <a:lnTo>
                  <a:pt x="0" y="3329154"/>
                </a:lnTo>
                <a:lnTo>
                  <a:pt x="0" y="2944589"/>
                </a:lnTo>
                <a:lnTo>
                  <a:pt x="0" y="2546533"/>
                </a:lnTo>
                <a:lnTo>
                  <a:pt x="0" y="2134752"/>
                </a:lnTo>
                <a:lnTo>
                  <a:pt x="0" y="1709014"/>
                </a:lnTo>
                <a:lnTo>
                  <a:pt x="0" y="1269085"/>
                </a:lnTo>
                <a:lnTo>
                  <a:pt x="0" y="814735"/>
                </a:lnTo>
                <a:lnTo>
                  <a:pt x="0" y="345728"/>
                </a:lnTo>
                <a:cubicBezTo>
                  <a:pt x="898178" y="119794"/>
                  <a:pt x="1856863" y="10862"/>
                  <a:pt x="2836724" y="775"/>
                </a:cubicBezTo>
                <a:close/>
              </a:path>
            </a:pathLst>
          </a:custGeom>
          <a:solidFill>
            <a:srgbClr val="12A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26" name="Text Placeholder 4">
            <a:extLst>
              <a:ext uri="{FF2B5EF4-FFF2-40B4-BE49-F238E27FC236}">
                <a16:creationId xmlns:a16="http://schemas.microsoft.com/office/drawing/2014/main" id="{7E551D69-F21D-4601-B4BD-97ECB52F39D6}"/>
              </a:ext>
            </a:extLst>
          </p:cNvPr>
          <p:cNvSpPr>
            <a:spLocks noGrp="1"/>
          </p:cNvSpPr>
          <p:nvPr>
            <p:ph type="body" sz="quarter" idx="14" hasCustomPrompt="1"/>
          </p:nvPr>
        </p:nvSpPr>
        <p:spPr>
          <a:xfrm>
            <a:off x="783129" y="5278426"/>
            <a:ext cx="3296647" cy="331986"/>
          </a:xfrm>
          <a:prstGeom prst="rect">
            <a:avLst/>
          </a:prstGeom>
          <a:noFill/>
        </p:spPr>
        <p:txBody>
          <a:bodyPr anchor="ctr">
            <a:noAutofit/>
          </a:bodyPr>
          <a:lstStyle>
            <a:lvl1pPr algn="l">
              <a:defRPr sz="1600" b="1">
                <a:solidFill>
                  <a:schemeClr val="accent2"/>
                </a:solidFill>
              </a:defRPr>
            </a:lvl1pPr>
            <a:lvl2pPr>
              <a:defRPr sz="1400"/>
            </a:lvl2pPr>
            <a:lvl3pPr>
              <a:defRPr sz="1200"/>
            </a:lvl3pPr>
            <a:lvl4pPr>
              <a:defRPr sz="1100"/>
            </a:lvl4pPr>
            <a:lvl5pPr>
              <a:defRPr sz="1100"/>
            </a:lvl5pPr>
          </a:lstStyle>
          <a:p>
            <a:pPr lvl="0"/>
            <a:r>
              <a:rPr lang="en-US" dirty="0"/>
              <a:t>Insert education </a:t>
            </a:r>
          </a:p>
        </p:txBody>
      </p:sp>
      <p:sp>
        <p:nvSpPr>
          <p:cNvPr id="23" name="Text Placeholder 4">
            <a:extLst>
              <a:ext uri="{FF2B5EF4-FFF2-40B4-BE49-F238E27FC236}">
                <a16:creationId xmlns:a16="http://schemas.microsoft.com/office/drawing/2014/main" id="{BC359575-5CC3-4B2F-91E7-19D6A150BE7B}"/>
              </a:ext>
            </a:extLst>
          </p:cNvPr>
          <p:cNvSpPr>
            <a:spLocks noGrp="1"/>
          </p:cNvSpPr>
          <p:nvPr>
            <p:ph type="body" sz="quarter" idx="13" hasCustomPrompt="1"/>
          </p:nvPr>
        </p:nvSpPr>
        <p:spPr>
          <a:xfrm>
            <a:off x="783129" y="3916350"/>
            <a:ext cx="3296647" cy="412363"/>
          </a:xfrm>
          <a:prstGeom prst="rect">
            <a:avLst/>
          </a:prstGeom>
          <a:noFill/>
        </p:spPr>
        <p:txBody>
          <a:bodyPr anchor="ctr">
            <a:noAutofit/>
          </a:bodyPr>
          <a:lstStyle>
            <a:lvl1pPr algn="l">
              <a:defRPr sz="2000" b="1">
                <a:solidFill>
                  <a:schemeClr val="accent2"/>
                </a:solidFill>
              </a:defRPr>
            </a:lvl1pPr>
            <a:lvl2pPr>
              <a:defRPr sz="1400"/>
            </a:lvl2pPr>
            <a:lvl3pPr>
              <a:defRPr sz="1200"/>
            </a:lvl3pPr>
            <a:lvl4pPr>
              <a:defRPr sz="1100"/>
            </a:lvl4pPr>
            <a:lvl5pPr>
              <a:defRPr sz="1100"/>
            </a:lvl5pPr>
          </a:lstStyle>
          <a:p>
            <a:pPr lvl="0"/>
            <a:r>
              <a:rPr lang="en-US" dirty="0"/>
              <a:t>Insert Name</a:t>
            </a:r>
          </a:p>
        </p:txBody>
      </p:sp>
      <p:sp>
        <p:nvSpPr>
          <p:cNvPr id="24" name="Text Placeholder 7">
            <a:extLst>
              <a:ext uri="{FF2B5EF4-FFF2-40B4-BE49-F238E27FC236}">
                <a16:creationId xmlns:a16="http://schemas.microsoft.com/office/drawing/2014/main" id="{53745724-67BB-4475-9660-FEEE12268615}"/>
              </a:ext>
            </a:extLst>
          </p:cNvPr>
          <p:cNvSpPr>
            <a:spLocks noGrp="1"/>
          </p:cNvSpPr>
          <p:nvPr>
            <p:ph type="body" sz="quarter" idx="10" hasCustomPrompt="1"/>
          </p:nvPr>
        </p:nvSpPr>
        <p:spPr>
          <a:xfrm>
            <a:off x="782081" y="4344097"/>
            <a:ext cx="3304144" cy="894840"/>
          </a:xfrm>
          <a:prstGeom prst="rect">
            <a:avLst/>
          </a:prstGeom>
        </p:spPr>
        <p:txBody>
          <a:bodyPr>
            <a:noAutofit/>
          </a:bodyPr>
          <a:lstStyle>
            <a:lvl1pPr>
              <a:lnSpc>
                <a:spcPct val="100000"/>
              </a:lnSpc>
              <a:defRPr sz="1400">
                <a:solidFill>
                  <a:schemeClr val="tx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Insert text</a:t>
            </a:r>
          </a:p>
        </p:txBody>
      </p:sp>
      <p:sp>
        <p:nvSpPr>
          <p:cNvPr id="27" name="Text Placeholder 7">
            <a:extLst>
              <a:ext uri="{FF2B5EF4-FFF2-40B4-BE49-F238E27FC236}">
                <a16:creationId xmlns:a16="http://schemas.microsoft.com/office/drawing/2014/main" id="{C78431F2-3F85-4748-A6BC-A08250A6D354}"/>
              </a:ext>
            </a:extLst>
          </p:cNvPr>
          <p:cNvSpPr>
            <a:spLocks noGrp="1"/>
          </p:cNvSpPr>
          <p:nvPr>
            <p:ph type="body" sz="quarter" idx="15" hasCustomPrompt="1"/>
          </p:nvPr>
        </p:nvSpPr>
        <p:spPr>
          <a:xfrm>
            <a:off x="782081" y="5601397"/>
            <a:ext cx="3297695" cy="713864"/>
          </a:xfrm>
          <a:prstGeom prst="rect">
            <a:avLst/>
          </a:prstGeom>
        </p:spPr>
        <p:txBody>
          <a:bodyPr>
            <a:noAutofit/>
          </a:bodyPr>
          <a:lstStyle>
            <a:lvl1pPr>
              <a:lnSpc>
                <a:spcPct val="100000"/>
              </a:lnSpc>
              <a:defRPr sz="1400">
                <a:solidFill>
                  <a:schemeClr val="tx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Insert text</a:t>
            </a:r>
          </a:p>
        </p:txBody>
      </p:sp>
      <p:sp>
        <p:nvSpPr>
          <p:cNvPr id="13" name="Oval 20">
            <a:extLst>
              <a:ext uri="{FF2B5EF4-FFF2-40B4-BE49-F238E27FC236}">
                <a16:creationId xmlns:a16="http://schemas.microsoft.com/office/drawing/2014/main" id="{1EFB3510-D39A-47CF-8191-109DDF9E53D5}"/>
              </a:ext>
            </a:extLst>
          </p:cNvPr>
          <p:cNvSpPr/>
          <p:nvPr userDrawn="1"/>
        </p:nvSpPr>
        <p:spPr>
          <a:xfrm>
            <a:off x="1381192" y="1147034"/>
            <a:ext cx="2609222" cy="2465696"/>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95E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583323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break 2">
    <p:spTree>
      <p:nvGrpSpPr>
        <p:cNvPr id="1" name=""/>
        <p:cNvGrpSpPr/>
        <p:nvPr/>
      </p:nvGrpSpPr>
      <p:grpSpPr>
        <a:xfrm>
          <a:off x="0" y="0"/>
          <a:ext cx="0" cy="0"/>
          <a:chOff x="0" y="0"/>
          <a:chExt cx="0" cy="0"/>
        </a:xfrm>
      </p:grpSpPr>
      <p:graphicFrame>
        <p:nvGraphicFramePr>
          <p:cNvPr id="19" name="Object 18"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9" name="Object 18"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52" name="Freeform 16"/>
          <p:cNvSpPr>
            <a:spLocks/>
          </p:cNvSpPr>
          <p:nvPr userDrawn="1"/>
        </p:nvSpPr>
        <p:spPr bwMode="auto">
          <a:xfrm>
            <a:off x="5739551" y="838199"/>
            <a:ext cx="6452448" cy="6019801"/>
          </a:xfrm>
          <a:custGeom>
            <a:avLst/>
            <a:gdLst/>
            <a:ahLst/>
            <a:cxnLst>
              <a:cxn ang="0">
                <a:pos x="4062" y="1126"/>
              </a:cxn>
              <a:cxn ang="0">
                <a:pos x="4062" y="128"/>
              </a:cxn>
              <a:cxn ang="0">
                <a:pos x="4056" y="110"/>
              </a:cxn>
              <a:cxn ang="0">
                <a:pos x="3996" y="88"/>
              </a:cxn>
              <a:cxn ang="0">
                <a:pos x="3838" y="44"/>
              </a:cxn>
              <a:cxn ang="0">
                <a:pos x="3678" y="16"/>
              </a:cxn>
              <a:cxn ang="0">
                <a:pos x="3518" y="2"/>
              </a:cxn>
              <a:cxn ang="0">
                <a:pos x="3356" y="2"/>
              </a:cxn>
              <a:cxn ang="0">
                <a:pos x="3190" y="16"/>
              </a:cxn>
              <a:cxn ang="0">
                <a:pos x="3006" y="50"/>
              </a:cxn>
              <a:cxn ang="0">
                <a:pos x="2738" y="128"/>
              </a:cxn>
              <a:cxn ang="0">
                <a:pos x="2478" y="234"/>
              </a:cxn>
              <a:cxn ang="0">
                <a:pos x="2316" y="316"/>
              </a:cxn>
              <a:cxn ang="0">
                <a:pos x="2080" y="452"/>
              </a:cxn>
              <a:cxn ang="0">
                <a:pos x="1852" y="602"/>
              </a:cxn>
              <a:cxn ang="0">
                <a:pos x="1668" y="732"/>
              </a:cxn>
              <a:cxn ang="0">
                <a:pos x="1308" y="1006"/>
              </a:cxn>
              <a:cxn ang="0">
                <a:pos x="966" y="1278"/>
              </a:cxn>
              <a:cxn ang="0">
                <a:pos x="630" y="1536"/>
              </a:cxn>
              <a:cxn ang="0">
                <a:pos x="458" y="1658"/>
              </a:cxn>
              <a:cxn ang="0">
                <a:pos x="252" y="1786"/>
              </a:cxn>
              <a:cxn ang="0">
                <a:pos x="90" y="1868"/>
              </a:cxn>
              <a:cxn ang="0">
                <a:pos x="20" y="1898"/>
              </a:cxn>
              <a:cxn ang="0">
                <a:pos x="2" y="1906"/>
              </a:cxn>
              <a:cxn ang="0">
                <a:pos x="2" y="1918"/>
              </a:cxn>
              <a:cxn ang="0">
                <a:pos x="8" y="1932"/>
              </a:cxn>
              <a:cxn ang="0">
                <a:pos x="30" y="2248"/>
              </a:cxn>
              <a:cxn ang="0">
                <a:pos x="54" y="2446"/>
              </a:cxn>
              <a:cxn ang="0">
                <a:pos x="98" y="2724"/>
              </a:cxn>
              <a:cxn ang="0">
                <a:pos x="158" y="3002"/>
              </a:cxn>
              <a:cxn ang="0">
                <a:pos x="204" y="3180"/>
              </a:cxn>
              <a:cxn ang="0">
                <a:pos x="288" y="3440"/>
              </a:cxn>
              <a:cxn ang="0">
                <a:pos x="386" y="3694"/>
              </a:cxn>
              <a:cxn ang="0">
                <a:pos x="426" y="3784"/>
              </a:cxn>
              <a:cxn ang="0">
                <a:pos x="446" y="3794"/>
              </a:cxn>
              <a:cxn ang="0">
                <a:pos x="1836" y="3794"/>
              </a:cxn>
              <a:cxn ang="0">
                <a:pos x="1858" y="3786"/>
              </a:cxn>
              <a:cxn ang="0">
                <a:pos x="1956" y="3724"/>
              </a:cxn>
              <a:cxn ang="0">
                <a:pos x="2128" y="3640"/>
              </a:cxn>
              <a:cxn ang="0">
                <a:pos x="2278" y="3582"/>
              </a:cxn>
              <a:cxn ang="0">
                <a:pos x="2506" y="3514"/>
              </a:cxn>
              <a:cxn ang="0">
                <a:pos x="2740" y="3460"/>
              </a:cxn>
              <a:cxn ang="0">
                <a:pos x="3280" y="3344"/>
              </a:cxn>
              <a:cxn ang="0">
                <a:pos x="3608" y="3262"/>
              </a:cxn>
              <a:cxn ang="0">
                <a:pos x="3828" y="3196"/>
              </a:cxn>
              <a:cxn ang="0">
                <a:pos x="4044" y="3116"/>
              </a:cxn>
              <a:cxn ang="0">
                <a:pos x="4058" y="3106"/>
              </a:cxn>
              <a:cxn ang="0">
                <a:pos x="4062" y="3088"/>
              </a:cxn>
            </a:cxnLst>
            <a:rect l="0" t="0" r="r" b="b"/>
            <a:pathLst>
              <a:path w="4062" h="3794">
                <a:moveTo>
                  <a:pt x="4062" y="1608"/>
                </a:moveTo>
                <a:lnTo>
                  <a:pt x="4062" y="1608"/>
                </a:lnTo>
                <a:lnTo>
                  <a:pt x="4062" y="1126"/>
                </a:lnTo>
                <a:lnTo>
                  <a:pt x="4062" y="1126"/>
                </a:lnTo>
                <a:lnTo>
                  <a:pt x="4062" y="128"/>
                </a:lnTo>
                <a:lnTo>
                  <a:pt x="4062" y="128"/>
                </a:lnTo>
                <a:lnTo>
                  <a:pt x="4062" y="122"/>
                </a:lnTo>
                <a:lnTo>
                  <a:pt x="4060" y="114"/>
                </a:lnTo>
                <a:lnTo>
                  <a:pt x="4056" y="110"/>
                </a:lnTo>
                <a:lnTo>
                  <a:pt x="4050" y="106"/>
                </a:lnTo>
                <a:lnTo>
                  <a:pt x="4050" y="106"/>
                </a:lnTo>
                <a:lnTo>
                  <a:pt x="3996" y="88"/>
                </a:lnTo>
                <a:lnTo>
                  <a:pt x="3944" y="72"/>
                </a:lnTo>
                <a:lnTo>
                  <a:pt x="3892" y="58"/>
                </a:lnTo>
                <a:lnTo>
                  <a:pt x="3838" y="44"/>
                </a:lnTo>
                <a:lnTo>
                  <a:pt x="3786" y="34"/>
                </a:lnTo>
                <a:lnTo>
                  <a:pt x="3732" y="24"/>
                </a:lnTo>
                <a:lnTo>
                  <a:pt x="3678" y="16"/>
                </a:lnTo>
                <a:lnTo>
                  <a:pt x="3626" y="10"/>
                </a:lnTo>
                <a:lnTo>
                  <a:pt x="3572" y="4"/>
                </a:lnTo>
                <a:lnTo>
                  <a:pt x="3518" y="2"/>
                </a:lnTo>
                <a:lnTo>
                  <a:pt x="3464" y="0"/>
                </a:lnTo>
                <a:lnTo>
                  <a:pt x="3410" y="0"/>
                </a:lnTo>
                <a:lnTo>
                  <a:pt x="3356" y="2"/>
                </a:lnTo>
                <a:lnTo>
                  <a:pt x="3300" y="4"/>
                </a:lnTo>
                <a:lnTo>
                  <a:pt x="3246" y="10"/>
                </a:lnTo>
                <a:lnTo>
                  <a:pt x="3190" y="16"/>
                </a:lnTo>
                <a:lnTo>
                  <a:pt x="3190" y="16"/>
                </a:lnTo>
                <a:lnTo>
                  <a:pt x="3098" y="30"/>
                </a:lnTo>
                <a:lnTo>
                  <a:pt x="3006" y="50"/>
                </a:lnTo>
                <a:lnTo>
                  <a:pt x="2916" y="72"/>
                </a:lnTo>
                <a:lnTo>
                  <a:pt x="2826" y="98"/>
                </a:lnTo>
                <a:lnTo>
                  <a:pt x="2738" y="128"/>
                </a:lnTo>
                <a:lnTo>
                  <a:pt x="2650" y="160"/>
                </a:lnTo>
                <a:lnTo>
                  <a:pt x="2564" y="196"/>
                </a:lnTo>
                <a:lnTo>
                  <a:pt x="2478" y="234"/>
                </a:lnTo>
                <a:lnTo>
                  <a:pt x="2478" y="234"/>
                </a:lnTo>
                <a:lnTo>
                  <a:pt x="2396" y="274"/>
                </a:lnTo>
                <a:lnTo>
                  <a:pt x="2316" y="316"/>
                </a:lnTo>
                <a:lnTo>
                  <a:pt x="2236" y="360"/>
                </a:lnTo>
                <a:lnTo>
                  <a:pt x="2158" y="406"/>
                </a:lnTo>
                <a:lnTo>
                  <a:pt x="2080" y="452"/>
                </a:lnTo>
                <a:lnTo>
                  <a:pt x="2002" y="500"/>
                </a:lnTo>
                <a:lnTo>
                  <a:pt x="1926" y="550"/>
                </a:lnTo>
                <a:lnTo>
                  <a:pt x="1852" y="602"/>
                </a:lnTo>
                <a:lnTo>
                  <a:pt x="1852" y="602"/>
                </a:lnTo>
                <a:lnTo>
                  <a:pt x="1758" y="666"/>
                </a:lnTo>
                <a:lnTo>
                  <a:pt x="1668" y="732"/>
                </a:lnTo>
                <a:lnTo>
                  <a:pt x="1576" y="798"/>
                </a:lnTo>
                <a:lnTo>
                  <a:pt x="1488" y="866"/>
                </a:lnTo>
                <a:lnTo>
                  <a:pt x="1308" y="1006"/>
                </a:lnTo>
                <a:lnTo>
                  <a:pt x="1132" y="1146"/>
                </a:lnTo>
                <a:lnTo>
                  <a:pt x="1132" y="1146"/>
                </a:lnTo>
                <a:lnTo>
                  <a:pt x="966" y="1278"/>
                </a:lnTo>
                <a:lnTo>
                  <a:pt x="800" y="1408"/>
                </a:lnTo>
                <a:lnTo>
                  <a:pt x="716" y="1472"/>
                </a:lnTo>
                <a:lnTo>
                  <a:pt x="630" y="1536"/>
                </a:lnTo>
                <a:lnTo>
                  <a:pt x="544" y="1598"/>
                </a:lnTo>
                <a:lnTo>
                  <a:pt x="458" y="1658"/>
                </a:lnTo>
                <a:lnTo>
                  <a:pt x="458" y="1658"/>
                </a:lnTo>
                <a:lnTo>
                  <a:pt x="356" y="1724"/>
                </a:lnTo>
                <a:lnTo>
                  <a:pt x="304" y="1756"/>
                </a:lnTo>
                <a:lnTo>
                  <a:pt x="252" y="1786"/>
                </a:lnTo>
                <a:lnTo>
                  <a:pt x="200" y="1816"/>
                </a:lnTo>
                <a:lnTo>
                  <a:pt x="146" y="1842"/>
                </a:lnTo>
                <a:lnTo>
                  <a:pt x="90" y="1868"/>
                </a:lnTo>
                <a:lnTo>
                  <a:pt x="34" y="1892"/>
                </a:lnTo>
                <a:lnTo>
                  <a:pt x="34" y="1892"/>
                </a:lnTo>
                <a:lnTo>
                  <a:pt x="20" y="1898"/>
                </a:lnTo>
                <a:lnTo>
                  <a:pt x="6" y="1904"/>
                </a:lnTo>
                <a:lnTo>
                  <a:pt x="6" y="1904"/>
                </a:lnTo>
                <a:lnTo>
                  <a:pt x="2" y="1906"/>
                </a:lnTo>
                <a:lnTo>
                  <a:pt x="0" y="1910"/>
                </a:lnTo>
                <a:lnTo>
                  <a:pt x="0" y="1914"/>
                </a:lnTo>
                <a:lnTo>
                  <a:pt x="2" y="1918"/>
                </a:lnTo>
                <a:lnTo>
                  <a:pt x="6" y="1924"/>
                </a:lnTo>
                <a:lnTo>
                  <a:pt x="8" y="1932"/>
                </a:lnTo>
                <a:lnTo>
                  <a:pt x="8" y="1932"/>
                </a:lnTo>
                <a:lnTo>
                  <a:pt x="12" y="2038"/>
                </a:lnTo>
                <a:lnTo>
                  <a:pt x="20" y="2142"/>
                </a:lnTo>
                <a:lnTo>
                  <a:pt x="30" y="2248"/>
                </a:lnTo>
                <a:lnTo>
                  <a:pt x="42" y="2352"/>
                </a:lnTo>
                <a:lnTo>
                  <a:pt x="42" y="2352"/>
                </a:lnTo>
                <a:lnTo>
                  <a:pt x="54" y="2446"/>
                </a:lnTo>
                <a:lnTo>
                  <a:pt x="66" y="2540"/>
                </a:lnTo>
                <a:lnTo>
                  <a:pt x="82" y="2632"/>
                </a:lnTo>
                <a:lnTo>
                  <a:pt x="98" y="2724"/>
                </a:lnTo>
                <a:lnTo>
                  <a:pt x="116" y="2818"/>
                </a:lnTo>
                <a:lnTo>
                  <a:pt x="136" y="2910"/>
                </a:lnTo>
                <a:lnTo>
                  <a:pt x="158" y="3002"/>
                </a:lnTo>
                <a:lnTo>
                  <a:pt x="180" y="3092"/>
                </a:lnTo>
                <a:lnTo>
                  <a:pt x="180" y="3092"/>
                </a:lnTo>
                <a:lnTo>
                  <a:pt x="204" y="3180"/>
                </a:lnTo>
                <a:lnTo>
                  <a:pt x="230" y="3268"/>
                </a:lnTo>
                <a:lnTo>
                  <a:pt x="258" y="3354"/>
                </a:lnTo>
                <a:lnTo>
                  <a:pt x="288" y="3440"/>
                </a:lnTo>
                <a:lnTo>
                  <a:pt x="318" y="3524"/>
                </a:lnTo>
                <a:lnTo>
                  <a:pt x="352" y="3610"/>
                </a:lnTo>
                <a:lnTo>
                  <a:pt x="386" y="3694"/>
                </a:lnTo>
                <a:lnTo>
                  <a:pt x="422" y="3776"/>
                </a:lnTo>
                <a:lnTo>
                  <a:pt x="422" y="3776"/>
                </a:lnTo>
                <a:lnTo>
                  <a:pt x="426" y="3784"/>
                </a:lnTo>
                <a:lnTo>
                  <a:pt x="430" y="3790"/>
                </a:lnTo>
                <a:lnTo>
                  <a:pt x="436" y="3792"/>
                </a:lnTo>
                <a:lnTo>
                  <a:pt x="446" y="3794"/>
                </a:lnTo>
                <a:lnTo>
                  <a:pt x="446" y="3794"/>
                </a:lnTo>
                <a:lnTo>
                  <a:pt x="1836" y="3794"/>
                </a:lnTo>
                <a:lnTo>
                  <a:pt x="1836" y="3794"/>
                </a:lnTo>
                <a:lnTo>
                  <a:pt x="1848" y="3792"/>
                </a:lnTo>
                <a:lnTo>
                  <a:pt x="1858" y="3786"/>
                </a:lnTo>
                <a:lnTo>
                  <a:pt x="1858" y="3786"/>
                </a:lnTo>
                <a:lnTo>
                  <a:pt x="1890" y="3764"/>
                </a:lnTo>
                <a:lnTo>
                  <a:pt x="1922" y="3744"/>
                </a:lnTo>
                <a:lnTo>
                  <a:pt x="1956" y="3724"/>
                </a:lnTo>
                <a:lnTo>
                  <a:pt x="1988" y="3704"/>
                </a:lnTo>
                <a:lnTo>
                  <a:pt x="2058" y="3670"/>
                </a:lnTo>
                <a:lnTo>
                  <a:pt x="2128" y="3640"/>
                </a:lnTo>
                <a:lnTo>
                  <a:pt x="2128" y="3640"/>
                </a:lnTo>
                <a:lnTo>
                  <a:pt x="2202" y="3610"/>
                </a:lnTo>
                <a:lnTo>
                  <a:pt x="2278" y="3582"/>
                </a:lnTo>
                <a:lnTo>
                  <a:pt x="2354" y="3558"/>
                </a:lnTo>
                <a:lnTo>
                  <a:pt x="2430" y="3536"/>
                </a:lnTo>
                <a:lnTo>
                  <a:pt x="2506" y="3514"/>
                </a:lnTo>
                <a:lnTo>
                  <a:pt x="2584" y="3496"/>
                </a:lnTo>
                <a:lnTo>
                  <a:pt x="2740" y="3460"/>
                </a:lnTo>
                <a:lnTo>
                  <a:pt x="2740" y="3460"/>
                </a:lnTo>
                <a:lnTo>
                  <a:pt x="2920" y="3420"/>
                </a:lnTo>
                <a:lnTo>
                  <a:pt x="3100" y="3382"/>
                </a:lnTo>
                <a:lnTo>
                  <a:pt x="3280" y="3344"/>
                </a:lnTo>
                <a:lnTo>
                  <a:pt x="3460" y="3302"/>
                </a:lnTo>
                <a:lnTo>
                  <a:pt x="3460" y="3302"/>
                </a:lnTo>
                <a:lnTo>
                  <a:pt x="3608" y="3262"/>
                </a:lnTo>
                <a:lnTo>
                  <a:pt x="3682" y="3242"/>
                </a:lnTo>
                <a:lnTo>
                  <a:pt x="3756" y="3220"/>
                </a:lnTo>
                <a:lnTo>
                  <a:pt x="3828" y="3196"/>
                </a:lnTo>
                <a:lnTo>
                  <a:pt x="3900" y="3172"/>
                </a:lnTo>
                <a:lnTo>
                  <a:pt x="3972" y="3144"/>
                </a:lnTo>
                <a:lnTo>
                  <a:pt x="4044" y="3116"/>
                </a:lnTo>
                <a:lnTo>
                  <a:pt x="4044" y="3116"/>
                </a:lnTo>
                <a:lnTo>
                  <a:pt x="4052" y="3112"/>
                </a:lnTo>
                <a:lnTo>
                  <a:pt x="4058" y="3106"/>
                </a:lnTo>
                <a:lnTo>
                  <a:pt x="4062" y="3098"/>
                </a:lnTo>
                <a:lnTo>
                  <a:pt x="4062" y="3088"/>
                </a:lnTo>
                <a:lnTo>
                  <a:pt x="4062" y="3088"/>
                </a:lnTo>
                <a:lnTo>
                  <a:pt x="4062" y="1608"/>
                </a:lnTo>
                <a:lnTo>
                  <a:pt x="4062" y="1608"/>
                </a:lnTo>
                <a:close/>
              </a:path>
            </a:pathLst>
          </a:custGeom>
          <a:solidFill>
            <a:srgbClr val="FE304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6"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7694195" y="2662294"/>
            <a:ext cx="4021613" cy="3160282"/>
          </a:xfrm>
          <a:prstGeom prst="rect">
            <a:avLst/>
          </a:prstGeom>
        </p:spPr>
        <p:txBody>
          <a:bodyPr anchor="ctr">
            <a:norm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p>
        </p:txBody>
      </p:sp>
    </p:spTree>
    <p:extLst>
      <p:ext uri="{BB962C8B-B14F-4D97-AF65-F5344CB8AC3E}">
        <p14:creationId xmlns:p14="http://schemas.microsoft.com/office/powerpoint/2010/main" val="63603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break 3">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0" name="Object 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6" name="Freeform 6"/>
          <p:cNvSpPr>
            <a:spLocks/>
          </p:cNvSpPr>
          <p:nvPr userDrawn="1"/>
        </p:nvSpPr>
        <p:spPr bwMode="auto">
          <a:xfrm>
            <a:off x="0" y="0"/>
            <a:ext cx="7651750" cy="6858000"/>
          </a:xfrm>
          <a:custGeom>
            <a:avLst/>
            <a:gdLst/>
            <a:ahLst/>
            <a:cxnLst>
              <a:cxn ang="0">
                <a:pos x="0" y="4320"/>
              </a:cxn>
              <a:cxn ang="0">
                <a:pos x="0" y="18"/>
              </a:cxn>
              <a:cxn ang="0">
                <a:pos x="2" y="4"/>
              </a:cxn>
              <a:cxn ang="0">
                <a:pos x="18" y="0"/>
              </a:cxn>
              <a:cxn ang="0">
                <a:pos x="4802" y="0"/>
              </a:cxn>
              <a:cxn ang="0">
                <a:pos x="4812" y="0"/>
              </a:cxn>
              <a:cxn ang="0">
                <a:pos x="4820" y="8"/>
              </a:cxn>
              <a:cxn ang="0">
                <a:pos x="4820" y="18"/>
              </a:cxn>
              <a:cxn ang="0">
                <a:pos x="4820" y="50"/>
              </a:cxn>
              <a:cxn ang="0">
                <a:pos x="4816" y="52"/>
              </a:cxn>
              <a:cxn ang="0">
                <a:pos x="4816" y="64"/>
              </a:cxn>
              <a:cxn ang="0">
                <a:pos x="4808" y="138"/>
              </a:cxn>
              <a:cxn ang="0">
                <a:pos x="4800" y="200"/>
              </a:cxn>
              <a:cxn ang="0">
                <a:pos x="4776" y="318"/>
              </a:cxn>
              <a:cxn ang="0">
                <a:pos x="4744" y="434"/>
              </a:cxn>
              <a:cxn ang="0">
                <a:pos x="4704" y="544"/>
              </a:cxn>
              <a:cxn ang="0">
                <a:pos x="4654" y="652"/>
              </a:cxn>
              <a:cxn ang="0">
                <a:pos x="4594" y="754"/>
              </a:cxn>
              <a:cxn ang="0">
                <a:pos x="4528" y="852"/>
              </a:cxn>
              <a:cxn ang="0">
                <a:pos x="4452" y="948"/>
              </a:cxn>
              <a:cxn ang="0">
                <a:pos x="4410" y="994"/>
              </a:cxn>
              <a:cxn ang="0">
                <a:pos x="4342" y="1064"/>
              </a:cxn>
              <a:cxn ang="0">
                <a:pos x="4270" y="1130"/>
              </a:cxn>
              <a:cxn ang="0">
                <a:pos x="4118" y="1252"/>
              </a:cxn>
              <a:cxn ang="0">
                <a:pos x="3956" y="1360"/>
              </a:cxn>
              <a:cxn ang="0">
                <a:pos x="3786" y="1458"/>
              </a:cxn>
              <a:cxn ang="0">
                <a:pos x="3724" y="1488"/>
              </a:cxn>
              <a:cxn ang="0">
                <a:pos x="3542" y="1574"/>
              </a:cxn>
              <a:cxn ang="0">
                <a:pos x="3294" y="1678"/>
              </a:cxn>
              <a:cxn ang="0">
                <a:pos x="3028" y="1790"/>
              </a:cxn>
              <a:cxn ang="0">
                <a:pos x="2498" y="2020"/>
              </a:cxn>
              <a:cxn ang="0">
                <a:pos x="2238" y="2142"/>
              </a:cxn>
              <a:cxn ang="0">
                <a:pos x="2054" y="2232"/>
              </a:cxn>
              <a:cxn ang="0">
                <a:pos x="1872" y="2326"/>
              </a:cxn>
              <a:cxn ang="0">
                <a:pos x="1696" y="2428"/>
              </a:cxn>
              <a:cxn ang="0">
                <a:pos x="1522" y="2538"/>
              </a:cxn>
              <a:cxn ang="0">
                <a:pos x="1464" y="2578"/>
              </a:cxn>
              <a:cxn ang="0">
                <a:pos x="1350" y="2664"/>
              </a:cxn>
              <a:cxn ang="0">
                <a:pos x="1242" y="2758"/>
              </a:cxn>
              <a:cxn ang="0">
                <a:pos x="1142" y="2860"/>
              </a:cxn>
              <a:cxn ang="0">
                <a:pos x="1096" y="2916"/>
              </a:cxn>
              <a:cxn ang="0">
                <a:pos x="1030" y="3008"/>
              </a:cxn>
              <a:cxn ang="0">
                <a:pos x="976" y="3102"/>
              </a:cxn>
              <a:cxn ang="0">
                <a:pos x="934" y="3200"/>
              </a:cxn>
              <a:cxn ang="0">
                <a:pos x="904" y="3302"/>
              </a:cxn>
              <a:cxn ang="0">
                <a:pos x="884" y="3404"/>
              </a:cxn>
              <a:cxn ang="0">
                <a:pos x="878" y="3512"/>
              </a:cxn>
              <a:cxn ang="0">
                <a:pos x="884" y="3620"/>
              </a:cxn>
              <a:cxn ang="0">
                <a:pos x="900" y="3732"/>
              </a:cxn>
              <a:cxn ang="0">
                <a:pos x="914" y="3788"/>
              </a:cxn>
              <a:cxn ang="0">
                <a:pos x="944" y="3898"/>
              </a:cxn>
              <a:cxn ang="0">
                <a:pos x="982" y="4004"/>
              </a:cxn>
              <a:cxn ang="0">
                <a:pos x="1028" y="4108"/>
              </a:cxn>
              <a:cxn ang="0">
                <a:pos x="1052" y="4160"/>
              </a:cxn>
              <a:cxn ang="0">
                <a:pos x="1126" y="4302"/>
              </a:cxn>
              <a:cxn ang="0">
                <a:pos x="1130" y="4312"/>
              </a:cxn>
              <a:cxn ang="0">
                <a:pos x="1130" y="4318"/>
              </a:cxn>
              <a:cxn ang="0">
                <a:pos x="1116" y="4320"/>
              </a:cxn>
              <a:cxn ang="0">
                <a:pos x="1100" y="4320"/>
              </a:cxn>
              <a:cxn ang="0">
                <a:pos x="0" y="4320"/>
              </a:cxn>
            </a:cxnLst>
            <a:rect l="0" t="0" r="r" b="b"/>
            <a:pathLst>
              <a:path w="4820" h="4320">
                <a:moveTo>
                  <a:pt x="0" y="4320"/>
                </a:moveTo>
                <a:lnTo>
                  <a:pt x="0" y="4320"/>
                </a:lnTo>
                <a:lnTo>
                  <a:pt x="0" y="18"/>
                </a:lnTo>
                <a:lnTo>
                  <a:pt x="0" y="18"/>
                </a:lnTo>
                <a:lnTo>
                  <a:pt x="0" y="8"/>
                </a:lnTo>
                <a:lnTo>
                  <a:pt x="2" y="4"/>
                </a:lnTo>
                <a:lnTo>
                  <a:pt x="8" y="0"/>
                </a:lnTo>
                <a:lnTo>
                  <a:pt x="18" y="0"/>
                </a:lnTo>
                <a:lnTo>
                  <a:pt x="18" y="0"/>
                </a:lnTo>
                <a:lnTo>
                  <a:pt x="4802" y="0"/>
                </a:lnTo>
                <a:lnTo>
                  <a:pt x="4802" y="0"/>
                </a:lnTo>
                <a:lnTo>
                  <a:pt x="4812" y="0"/>
                </a:lnTo>
                <a:lnTo>
                  <a:pt x="4818" y="4"/>
                </a:lnTo>
                <a:lnTo>
                  <a:pt x="4820" y="8"/>
                </a:lnTo>
                <a:lnTo>
                  <a:pt x="4820" y="18"/>
                </a:lnTo>
                <a:lnTo>
                  <a:pt x="4820" y="18"/>
                </a:lnTo>
                <a:lnTo>
                  <a:pt x="4820" y="34"/>
                </a:lnTo>
                <a:lnTo>
                  <a:pt x="4820" y="50"/>
                </a:lnTo>
                <a:lnTo>
                  <a:pt x="4820" y="50"/>
                </a:lnTo>
                <a:lnTo>
                  <a:pt x="4816" y="52"/>
                </a:lnTo>
                <a:lnTo>
                  <a:pt x="4816" y="56"/>
                </a:lnTo>
                <a:lnTo>
                  <a:pt x="4816" y="64"/>
                </a:lnTo>
                <a:lnTo>
                  <a:pt x="4816" y="64"/>
                </a:lnTo>
                <a:lnTo>
                  <a:pt x="4808" y="138"/>
                </a:lnTo>
                <a:lnTo>
                  <a:pt x="4808" y="138"/>
                </a:lnTo>
                <a:lnTo>
                  <a:pt x="4800" y="200"/>
                </a:lnTo>
                <a:lnTo>
                  <a:pt x="4790" y="260"/>
                </a:lnTo>
                <a:lnTo>
                  <a:pt x="4776" y="318"/>
                </a:lnTo>
                <a:lnTo>
                  <a:pt x="4762" y="376"/>
                </a:lnTo>
                <a:lnTo>
                  <a:pt x="4744" y="434"/>
                </a:lnTo>
                <a:lnTo>
                  <a:pt x="4726" y="490"/>
                </a:lnTo>
                <a:lnTo>
                  <a:pt x="4704" y="544"/>
                </a:lnTo>
                <a:lnTo>
                  <a:pt x="4680" y="598"/>
                </a:lnTo>
                <a:lnTo>
                  <a:pt x="4654" y="652"/>
                </a:lnTo>
                <a:lnTo>
                  <a:pt x="4626" y="704"/>
                </a:lnTo>
                <a:lnTo>
                  <a:pt x="4594" y="754"/>
                </a:lnTo>
                <a:lnTo>
                  <a:pt x="4562" y="804"/>
                </a:lnTo>
                <a:lnTo>
                  <a:pt x="4528" y="852"/>
                </a:lnTo>
                <a:lnTo>
                  <a:pt x="4490" y="900"/>
                </a:lnTo>
                <a:lnTo>
                  <a:pt x="4452" y="948"/>
                </a:lnTo>
                <a:lnTo>
                  <a:pt x="4410" y="994"/>
                </a:lnTo>
                <a:lnTo>
                  <a:pt x="4410" y="994"/>
                </a:lnTo>
                <a:lnTo>
                  <a:pt x="4376" y="1030"/>
                </a:lnTo>
                <a:lnTo>
                  <a:pt x="4342" y="1064"/>
                </a:lnTo>
                <a:lnTo>
                  <a:pt x="4306" y="1098"/>
                </a:lnTo>
                <a:lnTo>
                  <a:pt x="4270" y="1130"/>
                </a:lnTo>
                <a:lnTo>
                  <a:pt x="4196" y="1194"/>
                </a:lnTo>
                <a:lnTo>
                  <a:pt x="4118" y="1252"/>
                </a:lnTo>
                <a:lnTo>
                  <a:pt x="4038" y="1308"/>
                </a:lnTo>
                <a:lnTo>
                  <a:pt x="3956" y="1360"/>
                </a:lnTo>
                <a:lnTo>
                  <a:pt x="3872" y="1410"/>
                </a:lnTo>
                <a:lnTo>
                  <a:pt x="3786" y="1458"/>
                </a:lnTo>
                <a:lnTo>
                  <a:pt x="3786" y="1458"/>
                </a:lnTo>
                <a:lnTo>
                  <a:pt x="3724" y="1488"/>
                </a:lnTo>
                <a:lnTo>
                  <a:pt x="3664" y="1518"/>
                </a:lnTo>
                <a:lnTo>
                  <a:pt x="3542" y="1574"/>
                </a:lnTo>
                <a:lnTo>
                  <a:pt x="3418" y="1626"/>
                </a:lnTo>
                <a:lnTo>
                  <a:pt x="3294" y="1678"/>
                </a:lnTo>
                <a:lnTo>
                  <a:pt x="3294" y="1678"/>
                </a:lnTo>
                <a:lnTo>
                  <a:pt x="3028" y="1790"/>
                </a:lnTo>
                <a:lnTo>
                  <a:pt x="2762" y="1904"/>
                </a:lnTo>
                <a:lnTo>
                  <a:pt x="2498" y="2020"/>
                </a:lnTo>
                <a:lnTo>
                  <a:pt x="2368" y="2080"/>
                </a:lnTo>
                <a:lnTo>
                  <a:pt x="2238" y="2142"/>
                </a:lnTo>
                <a:lnTo>
                  <a:pt x="2238" y="2142"/>
                </a:lnTo>
                <a:lnTo>
                  <a:pt x="2054" y="2232"/>
                </a:lnTo>
                <a:lnTo>
                  <a:pt x="1962" y="2278"/>
                </a:lnTo>
                <a:lnTo>
                  <a:pt x="1872" y="2326"/>
                </a:lnTo>
                <a:lnTo>
                  <a:pt x="1784" y="2376"/>
                </a:lnTo>
                <a:lnTo>
                  <a:pt x="1696" y="2428"/>
                </a:lnTo>
                <a:lnTo>
                  <a:pt x="1608" y="2482"/>
                </a:lnTo>
                <a:lnTo>
                  <a:pt x="1522" y="2538"/>
                </a:lnTo>
                <a:lnTo>
                  <a:pt x="1522" y="2538"/>
                </a:lnTo>
                <a:lnTo>
                  <a:pt x="1464" y="2578"/>
                </a:lnTo>
                <a:lnTo>
                  <a:pt x="1406" y="2620"/>
                </a:lnTo>
                <a:lnTo>
                  <a:pt x="1350" y="2664"/>
                </a:lnTo>
                <a:lnTo>
                  <a:pt x="1296" y="2710"/>
                </a:lnTo>
                <a:lnTo>
                  <a:pt x="1242" y="2758"/>
                </a:lnTo>
                <a:lnTo>
                  <a:pt x="1192" y="2808"/>
                </a:lnTo>
                <a:lnTo>
                  <a:pt x="1142" y="2860"/>
                </a:lnTo>
                <a:lnTo>
                  <a:pt x="1096" y="2916"/>
                </a:lnTo>
                <a:lnTo>
                  <a:pt x="1096" y="2916"/>
                </a:lnTo>
                <a:lnTo>
                  <a:pt x="1062" y="2962"/>
                </a:lnTo>
                <a:lnTo>
                  <a:pt x="1030" y="3008"/>
                </a:lnTo>
                <a:lnTo>
                  <a:pt x="1002" y="3054"/>
                </a:lnTo>
                <a:lnTo>
                  <a:pt x="976" y="3102"/>
                </a:lnTo>
                <a:lnTo>
                  <a:pt x="952" y="3152"/>
                </a:lnTo>
                <a:lnTo>
                  <a:pt x="934" y="3200"/>
                </a:lnTo>
                <a:lnTo>
                  <a:pt x="916" y="3250"/>
                </a:lnTo>
                <a:lnTo>
                  <a:pt x="904" y="3302"/>
                </a:lnTo>
                <a:lnTo>
                  <a:pt x="892" y="3352"/>
                </a:lnTo>
                <a:lnTo>
                  <a:pt x="884" y="3404"/>
                </a:lnTo>
                <a:lnTo>
                  <a:pt x="880" y="3458"/>
                </a:lnTo>
                <a:lnTo>
                  <a:pt x="878" y="3512"/>
                </a:lnTo>
                <a:lnTo>
                  <a:pt x="880" y="3566"/>
                </a:lnTo>
                <a:lnTo>
                  <a:pt x="884" y="3620"/>
                </a:lnTo>
                <a:lnTo>
                  <a:pt x="890" y="3676"/>
                </a:lnTo>
                <a:lnTo>
                  <a:pt x="900" y="3732"/>
                </a:lnTo>
                <a:lnTo>
                  <a:pt x="900" y="3732"/>
                </a:lnTo>
                <a:lnTo>
                  <a:pt x="914" y="3788"/>
                </a:lnTo>
                <a:lnTo>
                  <a:pt x="928" y="3844"/>
                </a:lnTo>
                <a:lnTo>
                  <a:pt x="944" y="3898"/>
                </a:lnTo>
                <a:lnTo>
                  <a:pt x="962" y="3952"/>
                </a:lnTo>
                <a:lnTo>
                  <a:pt x="982" y="4004"/>
                </a:lnTo>
                <a:lnTo>
                  <a:pt x="1004" y="4056"/>
                </a:lnTo>
                <a:lnTo>
                  <a:pt x="1028" y="4108"/>
                </a:lnTo>
                <a:lnTo>
                  <a:pt x="1052" y="4160"/>
                </a:lnTo>
                <a:lnTo>
                  <a:pt x="1052" y="4160"/>
                </a:lnTo>
                <a:lnTo>
                  <a:pt x="1088" y="4232"/>
                </a:lnTo>
                <a:lnTo>
                  <a:pt x="1126" y="4302"/>
                </a:lnTo>
                <a:lnTo>
                  <a:pt x="1126" y="4302"/>
                </a:lnTo>
                <a:lnTo>
                  <a:pt x="1130" y="4312"/>
                </a:lnTo>
                <a:lnTo>
                  <a:pt x="1132" y="4316"/>
                </a:lnTo>
                <a:lnTo>
                  <a:pt x="1130" y="4318"/>
                </a:lnTo>
                <a:lnTo>
                  <a:pt x="1126" y="4320"/>
                </a:lnTo>
                <a:lnTo>
                  <a:pt x="1116" y="4320"/>
                </a:lnTo>
                <a:lnTo>
                  <a:pt x="1116" y="4320"/>
                </a:lnTo>
                <a:lnTo>
                  <a:pt x="1100" y="4320"/>
                </a:lnTo>
                <a:lnTo>
                  <a:pt x="1100" y="4320"/>
                </a:lnTo>
                <a:lnTo>
                  <a:pt x="0" y="4320"/>
                </a:lnTo>
                <a:lnTo>
                  <a:pt x="0" y="4320"/>
                </a:lnTo>
                <a:close/>
              </a:path>
            </a:pathLst>
          </a:custGeom>
          <a:solidFill>
            <a:srgbClr val="12AAD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2273300" y="0"/>
            <a:ext cx="99187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7"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460708" y="434513"/>
            <a:ext cx="5419268" cy="1902287"/>
          </a:xfrm>
          <a:prstGeom prst="rect">
            <a:avLst/>
          </a:prstGeom>
        </p:spPr>
        <p:txBody>
          <a:bodyPr>
            <a:no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endParaRPr lang="pt-PT" dirty="0"/>
          </a:p>
        </p:txBody>
      </p:sp>
    </p:spTree>
    <p:extLst>
      <p:ext uri="{BB962C8B-B14F-4D97-AF65-F5344CB8AC3E}">
        <p14:creationId xmlns:p14="http://schemas.microsoft.com/office/powerpoint/2010/main" val="230746640"/>
      </p:ext>
    </p:extLst>
  </p:cSld>
  <p:clrMapOvr>
    <a:masterClrMapping/>
  </p:clrMapOvr>
  <p:extLst>
    <p:ext uri="{DCECCB84-F9BA-43D5-87BE-67443E8EF086}">
      <p15:sldGuideLst xmlns:p15="http://schemas.microsoft.com/office/powerpoint/2012/main">
        <p15:guide id="1" pos="27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1">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2" name="Object 11"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8" name="Freeform 6"/>
          <p:cNvSpPr>
            <a:spLocks/>
          </p:cNvSpPr>
          <p:nvPr userDrawn="1"/>
        </p:nvSpPr>
        <p:spPr bwMode="auto">
          <a:xfrm>
            <a:off x="4901351" y="838199"/>
            <a:ext cx="7289800" cy="6026150"/>
          </a:xfrm>
          <a:custGeom>
            <a:avLst/>
            <a:gdLst/>
            <a:ahLst/>
            <a:cxnLst>
              <a:cxn ang="0">
                <a:pos x="0" y="1904"/>
              </a:cxn>
              <a:cxn ang="0">
                <a:pos x="8" y="1894"/>
              </a:cxn>
              <a:cxn ang="0">
                <a:pos x="20" y="1886"/>
              </a:cxn>
              <a:cxn ang="0">
                <a:pos x="146" y="1832"/>
              </a:cxn>
              <a:cxn ang="0">
                <a:pos x="344" y="1720"/>
              </a:cxn>
              <a:cxn ang="0">
                <a:pos x="484" y="1628"/>
              </a:cxn>
              <a:cxn ang="0">
                <a:pos x="754" y="1430"/>
              </a:cxn>
              <a:cxn ang="0">
                <a:pos x="1094" y="1162"/>
              </a:cxn>
              <a:cxn ang="0">
                <a:pos x="1418" y="906"/>
              </a:cxn>
              <a:cxn ang="0">
                <a:pos x="1766" y="648"/>
              </a:cxn>
              <a:cxn ang="0">
                <a:pos x="2006" y="486"/>
              </a:cxn>
              <a:cxn ang="0">
                <a:pos x="2254" y="338"/>
              </a:cxn>
              <a:cxn ang="0">
                <a:pos x="2390" y="268"/>
              </a:cxn>
              <a:cxn ang="0">
                <a:pos x="2598" y="172"/>
              </a:cxn>
              <a:cxn ang="0">
                <a:pos x="2816" y="92"/>
              </a:cxn>
              <a:cxn ang="0">
                <a:pos x="2996" y="42"/>
              </a:cxn>
              <a:cxn ang="0">
                <a:pos x="3134" y="16"/>
              </a:cxn>
              <a:cxn ang="0">
                <a:pos x="3220" y="6"/>
              </a:cxn>
              <a:cxn ang="0">
                <a:pos x="3336" y="2"/>
              </a:cxn>
              <a:cxn ang="0">
                <a:pos x="3390" y="0"/>
              </a:cxn>
              <a:cxn ang="0">
                <a:pos x="3522" y="0"/>
              </a:cxn>
              <a:cxn ang="0">
                <a:pos x="3590" y="4"/>
              </a:cxn>
              <a:cxn ang="0">
                <a:pos x="3688" y="8"/>
              </a:cxn>
              <a:cxn ang="0">
                <a:pos x="3832" y="34"/>
              </a:cxn>
              <a:cxn ang="0">
                <a:pos x="3974" y="72"/>
              </a:cxn>
              <a:cxn ang="0">
                <a:pos x="4160" y="140"/>
              </a:cxn>
              <a:cxn ang="0">
                <a:pos x="4336" y="228"/>
              </a:cxn>
              <a:cxn ang="0">
                <a:pos x="4448" y="300"/>
              </a:cxn>
              <a:cxn ang="0">
                <a:pos x="4568" y="390"/>
              </a:cxn>
              <a:cxn ang="0">
                <a:pos x="4588" y="414"/>
              </a:cxn>
              <a:cxn ang="0">
                <a:pos x="4592" y="2788"/>
              </a:cxn>
              <a:cxn ang="0">
                <a:pos x="4582" y="2808"/>
              </a:cxn>
              <a:cxn ang="0">
                <a:pos x="4514" y="2862"/>
              </a:cxn>
              <a:cxn ang="0">
                <a:pos x="4354" y="2970"/>
              </a:cxn>
              <a:cxn ang="0">
                <a:pos x="4186" y="3062"/>
              </a:cxn>
              <a:cxn ang="0">
                <a:pos x="4054" y="3122"/>
              </a:cxn>
              <a:cxn ang="0">
                <a:pos x="3828" y="3206"/>
              </a:cxn>
              <a:cxn ang="0">
                <a:pos x="3598" y="3276"/>
              </a:cxn>
              <a:cxn ang="0">
                <a:pos x="3370" y="3334"/>
              </a:cxn>
              <a:cxn ang="0">
                <a:pos x="2920" y="3432"/>
              </a:cxn>
              <a:cxn ang="0">
                <a:pos x="2498" y="3528"/>
              </a:cxn>
              <a:cxn ang="0">
                <a:pos x="2360" y="3566"/>
              </a:cxn>
              <a:cxn ang="0">
                <a:pos x="2144" y="3642"/>
              </a:cxn>
              <a:cxn ang="0">
                <a:pos x="1988" y="3716"/>
              </a:cxn>
              <a:cxn ang="0">
                <a:pos x="1878" y="3782"/>
              </a:cxn>
              <a:cxn ang="0">
                <a:pos x="1858" y="3792"/>
              </a:cxn>
              <a:cxn ang="0">
                <a:pos x="1834" y="3796"/>
              </a:cxn>
              <a:cxn ang="0">
                <a:pos x="432" y="3796"/>
              </a:cxn>
              <a:cxn ang="0">
                <a:pos x="408" y="3774"/>
              </a:cxn>
              <a:cxn ang="0">
                <a:pos x="354" y="3652"/>
              </a:cxn>
              <a:cxn ang="0">
                <a:pos x="258" y="3396"/>
              </a:cxn>
              <a:cxn ang="0">
                <a:pos x="140" y="2988"/>
              </a:cxn>
              <a:cxn ang="0">
                <a:pos x="86" y="2734"/>
              </a:cxn>
              <a:cxn ang="0">
                <a:pos x="44" y="2478"/>
              </a:cxn>
              <a:cxn ang="0">
                <a:pos x="8" y="2154"/>
              </a:cxn>
              <a:cxn ang="0">
                <a:pos x="4" y="2020"/>
              </a:cxn>
              <a:cxn ang="0">
                <a:pos x="2" y="1948"/>
              </a:cxn>
            </a:cxnLst>
            <a:rect l="0" t="0" r="r" b="b"/>
            <a:pathLst>
              <a:path w="4592" h="3796">
                <a:moveTo>
                  <a:pt x="0" y="1924"/>
                </a:moveTo>
                <a:lnTo>
                  <a:pt x="0" y="1924"/>
                </a:lnTo>
                <a:lnTo>
                  <a:pt x="0" y="1904"/>
                </a:lnTo>
                <a:lnTo>
                  <a:pt x="0" y="1904"/>
                </a:lnTo>
                <a:lnTo>
                  <a:pt x="4" y="1898"/>
                </a:lnTo>
                <a:lnTo>
                  <a:pt x="8" y="1894"/>
                </a:lnTo>
                <a:lnTo>
                  <a:pt x="14" y="1890"/>
                </a:lnTo>
                <a:lnTo>
                  <a:pt x="20" y="1886"/>
                </a:lnTo>
                <a:lnTo>
                  <a:pt x="20" y="1886"/>
                </a:lnTo>
                <a:lnTo>
                  <a:pt x="62" y="1870"/>
                </a:lnTo>
                <a:lnTo>
                  <a:pt x="104" y="1850"/>
                </a:lnTo>
                <a:lnTo>
                  <a:pt x="146" y="1832"/>
                </a:lnTo>
                <a:lnTo>
                  <a:pt x="186" y="1810"/>
                </a:lnTo>
                <a:lnTo>
                  <a:pt x="266" y="1766"/>
                </a:lnTo>
                <a:lnTo>
                  <a:pt x="344" y="1720"/>
                </a:lnTo>
                <a:lnTo>
                  <a:pt x="344" y="1720"/>
                </a:lnTo>
                <a:lnTo>
                  <a:pt x="414" y="1674"/>
                </a:lnTo>
                <a:lnTo>
                  <a:pt x="484" y="1628"/>
                </a:lnTo>
                <a:lnTo>
                  <a:pt x="552" y="1580"/>
                </a:lnTo>
                <a:lnTo>
                  <a:pt x="620" y="1530"/>
                </a:lnTo>
                <a:lnTo>
                  <a:pt x="754" y="1430"/>
                </a:lnTo>
                <a:lnTo>
                  <a:pt x="886" y="1328"/>
                </a:lnTo>
                <a:lnTo>
                  <a:pt x="886" y="1328"/>
                </a:lnTo>
                <a:lnTo>
                  <a:pt x="1094" y="1162"/>
                </a:lnTo>
                <a:lnTo>
                  <a:pt x="1304" y="996"/>
                </a:lnTo>
                <a:lnTo>
                  <a:pt x="1304" y="996"/>
                </a:lnTo>
                <a:lnTo>
                  <a:pt x="1418" y="906"/>
                </a:lnTo>
                <a:lnTo>
                  <a:pt x="1532" y="818"/>
                </a:lnTo>
                <a:lnTo>
                  <a:pt x="1648" y="732"/>
                </a:lnTo>
                <a:lnTo>
                  <a:pt x="1766" y="648"/>
                </a:lnTo>
                <a:lnTo>
                  <a:pt x="1766" y="648"/>
                </a:lnTo>
                <a:lnTo>
                  <a:pt x="1886" y="566"/>
                </a:lnTo>
                <a:lnTo>
                  <a:pt x="2006" y="486"/>
                </a:lnTo>
                <a:lnTo>
                  <a:pt x="2128" y="410"/>
                </a:lnTo>
                <a:lnTo>
                  <a:pt x="2190" y="374"/>
                </a:lnTo>
                <a:lnTo>
                  <a:pt x="2254" y="338"/>
                </a:lnTo>
                <a:lnTo>
                  <a:pt x="2254" y="338"/>
                </a:lnTo>
                <a:lnTo>
                  <a:pt x="2322" y="302"/>
                </a:lnTo>
                <a:lnTo>
                  <a:pt x="2390" y="268"/>
                </a:lnTo>
                <a:lnTo>
                  <a:pt x="2458" y="234"/>
                </a:lnTo>
                <a:lnTo>
                  <a:pt x="2528" y="202"/>
                </a:lnTo>
                <a:lnTo>
                  <a:pt x="2598" y="172"/>
                </a:lnTo>
                <a:lnTo>
                  <a:pt x="2670" y="142"/>
                </a:lnTo>
                <a:lnTo>
                  <a:pt x="2742" y="116"/>
                </a:lnTo>
                <a:lnTo>
                  <a:pt x="2816" y="92"/>
                </a:lnTo>
                <a:lnTo>
                  <a:pt x="2816" y="92"/>
                </a:lnTo>
                <a:lnTo>
                  <a:pt x="2906" y="64"/>
                </a:lnTo>
                <a:lnTo>
                  <a:pt x="2996" y="42"/>
                </a:lnTo>
                <a:lnTo>
                  <a:pt x="3042" y="32"/>
                </a:lnTo>
                <a:lnTo>
                  <a:pt x="3088" y="22"/>
                </a:lnTo>
                <a:lnTo>
                  <a:pt x="3134" y="16"/>
                </a:lnTo>
                <a:lnTo>
                  <a:pt x="3182" y="10"/>
                </a:lnTo>
                <a:lnTo>
                  <a:pt x="3182" y="10"/>
                </a:lnTo>
                <a:lnTo>
                  <a:pt x="3220" y="6"/>
                </a:lnTo>
                <a:lnTo>
                  <a:pt x="3258" y="4"/>
                </a:lnTo>
                <a:lnTo>
                  <a:pt x="3336" y="2"/>
                </a:lnTo>
                <a:lnTo>
                  <a:pt x="3336" y="2"/>
                </a:lnTo>
                <a:lnTo>
                  <a:pt x="3364" y="2"/>
                </a:lnTo>
                <a:lnTo>
                  <a:pt x="3378" y="2"/>
                </a:lnTo>
                <a:lnTo>
                  <a:pt x="3390" y="0"/>
                </a:lnTo>
                <a:lnTo>
                  <a:pt x="3390" y="0"/>
                </a:lnTo>
                <a:lnTo>
                  <a:pt x="3522" y="0"/>
                </a:lnTo>
                <a:lnTo>
                  <a:pt x="3522" y="0"/>
                </a:lnTo>
                <a:lnTo>
                  <a:pt x="3538" y="2"/>
                </a:lnTo>
                <a:lnTo>
                  <a:pt x="3556" y="4"/>
                </a:lnTo>
                <a:lnTo>
                  <a:pt x="3590" y="4"/>
                </a:lnTo>
                <a:lnTo>
                  <a:pt x="3590" y="4"/>
                </a:lnTo>
                <a:lnTo>
                  <a:pt x="3640" y="4"/>
                </a:lnTo>
                <a:lnTo>
                  <a:pt x="3688" y="8"/>
                </a:lnTo>
                <a:lnTo>
                  <a:pt x="3736" y="16"/>
                </a:lnTo>
                <a:lnTo>
                  <a:pt x="3784" y="24"/>
                </a:lnTo>
                <a:lnTo>
                  <a:pt x="3832" y="34"/>
                </a:lnTo>
                <a:lnTo>
                  <a:pt x="3880" y="46"/>
                </a:lnTo>
                <a:lnTo>
                  <a:pt x="3974" y="72"/>
                </a:lnTo>
                <a:lnTo>
                  <a:pt x="3974" y="72"/>
                </a:lnTo>
                <a:lnTo>
                  <a:pt x="4038" y="92"/>
                </a:lnTo>
                <a:lnTo>
                  <a:pt x="4100" y="114"/>
                </a:lnTo>
                <a:lnTo>
                  <a:pt x="4160" y="140"/>
                </a:lnTo>
                <a:lnTo>
                  <a:pt x="4220" y="168"/>
                </a:lnTo>
                <a:lnTo>
                  <a:pt x="4278" y="196"/>
                </a:lnTo>
                <a:lnTo>
                  <a:pt x="4336" y="228"/>
                </a:lnTo>
                <a:lnTo>
                  <a:pt x="4392" y="264"/>
                </a:lnTo>
                <a:lnTo>
                  <a:pt x="4448" y="300"/>
                </a:lnTo>
                <a:lnTo>
                  <a:pt x="4448" y="300"/>
                </a:lnTo>
                <a:lnTo>
                  <a:pt x="4508" y="344"/>
                </a:lnTo>
                <a:lnTo>
                  <a:pt x="4568" y="390"/>
                </a:lnTo>
                <a:lnTo>
                  <a:pt x="4568" y="390"/>
                </a:lnTo>
                <a:lnTo>
                  <a:pt x="4576" y="396"/>
                </a:lnTo>
                <a:lnTo>
                  <a:pt x="4582" y="404"/>
                </a:lnTo>
                <a:lnTo>
                  <a:pt x="4588" y="414"/>
                </a:lnTo>
                <a:lnTo>
                  <a:pt x="4592" y="422"/>
                </a:lnTo>
                <a:lnTo>
                  <a:pt x="4592" y="422"/>
                </a:lnTo>
                <a:lnTo>
                  <a:pt x="4592" y="2788"/>
                </a:lnTo>
                <a:lnTo>
                  <a:pt x="4592" y="2788"/>
                </a:lnTo>
                <a:lnTo>
                  <a:pt x="4588" y="2798"/>
                </a:lnTo>
                <a:lnTo>
                  <a:pt x="4582" y="2808"/>
                </a:lnTo>
                <a:lnTo>
                  <a:pt x="4564" y="2824"/>
                </a:lnTo>
                <a:lnTo>
                  <a:pt x="4564" y="2824"/>
                </a:lnTo>
                <a:lnTo>
                  <a:pt x="4514" y="2862"/>
                </a:lnTo>
                <a:lnTo>
                  <a:pt x="4462" y="2900"/>
                </a:lnTo>
                <a:lnTo>
                  <a:pt x="4408" y="2936"/>
                </a:lnTo>
                <a:lnTo>
                  <a:pt x="4354" y="2970"/>
                </a:lnTo>
                <a:lnTo>
                  <a:pt x="4300" y="3002"/>
                </a:lnTo>
                <a:lnTo>
                  <a:pt x="4244" y="3032"/>
                </a:lnTo>
                <a:lnTo>
                  <a:pt x="4186" y="3062"/>
                </a:lnTo>
                <a:lnTo>
                  <a:pt x="4128" y="3090"/>
                </a:lnTo>
                <a:lnTo>
                  <a:pt x="4128" y="3090"/>
                </a:lnTo>
                <a:lnTo>
                  <a:pt x="4054" y="3122"/>
                </a:lnTo>
                <a:lnTo>
                  <a:pt x="3980" y="3152"/>
                </a:lnTo>
                <a:lnTo>
                  <a:pt x="3904" y="3180"/>
                </a:lnTo>
                <a:lnTo>
                  <a:pt x="3828" y="3206"/>
                </a:lnTo>
                <a:lnTo>
                  <a:pt x="3752" y="3232"/>
                </a:lnTo>
                <a:lnTo>
                  <a:pt x="3676" y="3254"/>
                </a:lnTo>
                <a:lnTo>
                  <a:pt x="3598" y="3276"/>
                </a:lnTo>
                <a:lnTo>
                  <a:pt x="3520" y="3296"/>
                </a:lnTo>
                <a:lnTo>
                  <a:pt x="3520" y="3296"/>
                </a:lnTo>
                <a:lnTo>
                  <a:pt x="3370" y="3334"/>
                </a:lnTo>
                <a:lnTo>
                  <a:pt x="3220" y="3368"/>
                </a:lnTo>
                <a:lnTo>
                  <a:pt x="2920" y="3432"/>
                </a:lnTo>
                <a:lnTo>
                  <a:pt x="2920" y="3432"/>
                </a:lnTo>
                <a:lnTo>
                  <a:pt x="2778" y="3462"/>
                </a:lnTo>
                <a:lnTo>
                  <a:pt x="2638" y="3492"/>
                </a:lnTo>
                <a:lnTo>
                  <a:pt x="2498" y="3528"/>
                </a:lnTo>
                <a:lnTo>
                  <a:pt x="2430" y="3546"/>
                </a:lnTo>
                <a:lnTo>
                  <a:pt x="2360" y="3566"/>
                </a:lnTo>
                <a:lnTo>
                  <a:pt x="2360" y="3566"/>
                </a:lnTo>
                <a:lnTo>
                  <a:pt x="2250" y="3602"/>
                </a:lnTo>
                <a:lnTo>
                  <a:pt x="2196" y="3622"/>
                </a:lnTo>
                <a:lnTo>
                  <a:pt x="2144" y="3642"/>
                </a:lnTo>
                <a:lnTo>
                  <a:pt x="2092" y="3666"/>
                </a:lnTo>
                <a:lnTo>
                  <a:pt x="2040" y="3690"/>
                </a:lnTo>
                <a:lnTo>
                  <a:pt x="1988" y="3716"/>
                </a:lnTo>
                <a:lnTo>
                  <a:pt x="1938" y="3744"/>
                </a:lnTo>
                <a:lnTo>
                  <a:pt x="1938" y="3744"/>
                </a:lnTo>
                <a:lnTo>
                  <a:pt x="1878" y="3782"/>
                </a:lnTo>
                <a:lnTo>
                  <a:pt x="1878" y="3782"/>
                </a:lnTo>
                <a:lnTo>
                  <a:pt x="1868" y="3788"/>
                </a:lnTo>
                <a:lnTo>
                  <a:pt x="1858" y="3792"/>
                </a:lnTo>
                <a:lnTo>
                  <a:pt x="1846" y="3796"/>
                </a:lnTo>
                <a:lnTo>
                  <a:pt x="1834" y="3796"/>
                </a:lnTo>
                <a:lnTo>
                  <a:pt x="1834" y="3796"/>
                </a:lnTo>
                <a:lnTo>
                  <a:pt x="444" y="3796"/>
                </a:lnTo>
                <a:lnTo>
                  <a:pt x="444" y="3796"/>
                </a:lnTo>
                <a:lnTo>
                  <a:pt x="432" y="3796"/>
                </a:lnTo>
                <a:lnTo>
                  <a:pt x="422" y="3792"/>
                </a:lnTo>
                <a:lnTo>
                  <a:pt x="414" y="3784"/>
                </a:lnTo>
                <a:lnTo>
                  <a:pt x="408" y="3774"/>
                </a:lnTo>
                <a:lnTo>
                  <a:pt x="408" y="3774"/>
                </a:lnTo>
                <a:lnTo>
                  <a:pt x="380" y="3714"/>
                </a:lnTo>
                <a:lnTo>
                  <a:pt x="354" y="3652"/>
                </a:lnTo>
                <a:lnTo>
                  <a:pt x="306" y="3528"/>
                </a:lnTo>
                <a:lnTo>
                  <a:pt x="306" y="3528"/>
                </a:lnTo>
                <a:lnTo>
                  <a:pt x="258" y="3396"/>
                </a:lnTo>
                <a:lnTo>
                  <a:pt x="214" y="3260"/>
                </a:lnTo>
                <a:lnTo>
                  <a:pt x="174" y="3124"/>
                </a:lnTo>
                <a:lnTo>
                  <a:pt x="140" y="2988"/>
                </a:lnTo>
                <a:lnTo>
                  <a:pt x="140" y="2988"/>
                </a:lnTo>
                <a:lnTo>
                  <a:pt x="112" y="2860"/>
                </a:lnTo>
                <a:lnTo>
                  <a:pt x="86" y="2734"/>
                </a:lnTo>
                <a:lnTo>
                  <a:pt x="64" y="2606"/>
                </a:lnTo>
                <a:lnTo>
                  <a:pt x="44" y="2478"/>
                </a:lnTo>
                <a:lnTo>
                  <a:pt x="44" y="2478"/>
                </a:lnTo>
                <a:lnTo>
                  <a:pt x="24" y="2316"/>
                </a:lnTo>
                <a:lnTo>
                  <a:pt x="14" y="2236"/>
                </a:lnTo>
                <a:lnTo>
                  <a:pt x="8" y="2154"/>
                </a:lnTo>
                <a:lnTo>
                  <a:pt x="8" y="2154"/>
                </a:lnTo>
                <a:lnTo>
                  <a:pt x="6" y="2086"/>
                </a:lnTo>
                <a:lnTo>
                  <a:pt x="4" y="2020"/>
                </a:lnTo>
                <a:lnTo>
                  <a:pt x="4" y="2020"/>
                </a:lnTo>
                <a:lnTo>
                  <a:pt x="2" y="1972"/>
                </a:lnTo>
                <a:lnTo>
                  <a:pt x="2" y="1948"/>
                </a:lnTo>
                <a:lnTo>
                  <a:pt x="0" y="1924"/>
                </a:lnTo>
                <a:lnTo>
                  <a:pt x="0" y="1924"/>
                </a:lnTo>
                <a:close/>
              </a:path>
            </a:pathLst>
          </a:custGeom>
          <a:solidFill>
            <a:srgbClr val="93E41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7694195" y="2191647"/>
            <a:ext cx="4021613" cy="3160282"/>
          </a:xfrm>
          <a:prstGeom prst="rect">
            <a:avLst/>
          </a:prstGeom>
        </p:spPr>
        <p:txBody>
          <a:bodyPr anchor="ctr">
            <a:norm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13319" name="Freeform 7"/>
          <p:cNvSpPr>
            <a:spLocks/>
          </p:cNvSpPr>
          <p:nvPr userDrawn="1"/>
        </p:nvSpPr>
        <p:spPr bwMode="auto">
          <a:xfrm>
            <a:off x="-641350" y="3730625"/>
            <a:ext cx="92075" cy="6350"/>
          </a:xfrm>
          <a:custGeom>
            <a:avLst/>
            <a:gdLst/>
            <a:ahLst/>
            <a:cxnLst>
              <a:cxn ang="0">
                <a:pos x="0" y="4"/>
              </a:cxn>
              <a:cxn ang="0">
                <a:pos x="0" y="4"/>
              </a:cxn>
              <a:cxn ang="0">
                <a:pos x="2" y="0"/>
              </a:cxn>
              <a:cxn ang="0">
                <a:pos x="2" y="0"/>
              </a:cxn>
              <a:cxn ang="0">
                <a:pos x="58" y="0"/>
              </a:cxn>
              <a:cxn ang="0">
                <a:pos x="58" y="0"/>
              </a:cxn>
              <a:cxn ang="0">
                <a:pos x="44" y="4"/>
              </a:cxn>
              <a:cxn ang="0">
                <a:pos x="30" y="4"/>
              </a:cxn>
              <a:cxn ang="0">
                <a:pos x="0" y="4"/>
              </a:cxn>
              <a:cxn ang="0">
                <a:pos x="0" y="4"/>
              </a:cxn>
            </a:cxnLst>
            <a:rect l="0" t="0" r="r" b="b"/>
            <a:pathLst>
              <a:path w="58" h="4">
                <a:moveTo>
                  <a:pt x="0" y="4"/>
                </a:moveTo>
                <a:lnTo>
                  <a:pt x="0" y="4"/>
                </a:lnTo>
                <a:lnTo>
                  <a:pt x="2" y="0"/>
                </a:lnTo>
                <a:lnTo>
                  <a:pt x="2" y="0"/>
                </a:lnTo>
                <a:lnTo>
                  <a:pt x="58" y="0"/>
                </a:lnTo>
                <a:lnTo>
                  <a:pt x="58" y="0"/>
                </a:lnTo>
                <a:lnTo>
                  <a:pt x="44" y="4"/>
                </a:lnTo>
                <a:lnTo>
                  <a:pt x="30" y="4"/>
                </a:lnTo>
                <a:lnTo>
                  <a:pt x="0" y="4"/>
                </a:lnTo>
                <a:lnTo>
                  <a:pt x="0" y="4"/>
                </a:lnTo>
                <a:close/>
              </a:path>
            </a:pathLst>
          </a:custGeom>
          <a:solidFill>
            <a:srgbClr val="C8F18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90797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2">
    <p:spTree>
      <p:nvGrpSpPr>
        <p:cNvPr id="1" name=""/>
        <p:cNvGrpSpPr/>
        <p:nvPr/>
      </p:nvGrpSpPr>
      <p:grpSpPr>
        <a:xfrm>
          <a:off x="0" y="0"/>
          <a:ext cx="0" cy="0"/>
          <a:chOff x="0" y="0"/>
          <a:chExt cx="0" cy="0"/>
        </a:xfrm>
      </p:grpSpPr>
      <p:graphicFrame>
        <p:nvGraphicFramePr>
          <p:cNvPr id="19" name="Object 18"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9" name="Object 18"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52" name="Freeform 16"/>
          <p:cNvSpPr>
            <a:spLocks/>
          </p:cNvSpPr>
          <p:nvPr userDrawn="1"/>
        </p:nvSpPr>
        <p:spPr bwMode="auto">
          <a:xfrm>
            <a:off x="5739551" y="838199"/>
            <a:ext cx="6452448" cy="6019801"/>
          </a:xfrm>
          <a:custGeom>
            <a:avLst/>
            <a:gdLst/>
            <a:ahLst/>
            <a:cxnLst>
              <a:cxn ang="0">
                <a:pos x="4062" y="1126"/>
              </a:cxn>
              <a:cxn ang="0">
                <a:pos x="4062" y="128"/>
              </a:cxn>
              <a:cxn ang="0">
                <a:pos x="4056" y="110"/>
              </a:cxn>
              <a:cxn ang="0">
                <a:pos x="3996" y="88"/>
              </a:cxn>
              <a:cxn ang="0">
                <a:pos x="3838" y="44"/>
              </a:cxn>
              <a:cxn ang="0">
                <a:pos x="3678" y="16"/>
              </a:cxn>
              <a:cxn ang="0">
                <a:pos x="3518" y="2"/>
              </a:cxn>
              <a:cxn ang="0">
                <a:pos x="3356" y="2"/>
              </a:cxn>
              <a:cxn ang="0">
                <a:pos x="3190" y="16"/>
              </a:cxn>
              <a:cxn ang="0">
                <a:pos x="3006" y="50"/>
              </a:cxn>
              <a:cxn ang="0">
                <a:pos x="2738" y="128"/>
              </a:cxn>
              <a:cxn ang="0">
                <a:pos x="2478" y="234"/>
              </a:cxn>
              <a:cxn ang="0">
                <a:pos x="2316" y="316"/>
              </a:cxn>
              <a:cxn ang="0">
                <a:pos x="2080" y="452"/>
              </a:cxn>
              <a:cxn ang="0">
                <a:pos x="1852" y="602"/>
              </a:cxn>
              <a:cxn ang="0">
                <a:pos x="1668" y="732"/>
              </a:cxn>
              <a:cxn ang="0">
                <a:pos x="1308" y="1006"/>
              </a:cxn>
              <a:cxn ang="0">
                <a:pos x="966" y="1278"/>
              </a:cxn>
              <a:cxn ang="0">
                <a:pos x="630" y="1536"/>
              </a:cxn>
              <a:cxn ang="0">
                <a:pos x="458" y="1658"/>
              </a:cxn>
              <a:cxn ang="0">
                <a:pos x="252" y="1786"/>
              </a:cxn>
              <a:cxn ang="0">
                <a:pos x="90" y="1868"/>
              </a:cxn>
              <a:cxn ang="0">
                <a:pos x="20" y="1898"/>
              </a:cxn>
              <a:cxn ang="0">
                <a:pos x="2" y="1906"/>
              </a:cxn>
              <a:cxn ang="0">
                <a:pos x="2" y="1918"/>
              </a:cxn>
              <a:cxn ang="0">
                <a:pos x="8" y="1932"/>
              </a:cxn>
              <a:cxn ang="0">
                <a:pos x="30" y="2248"/>
              </a:cxn>
              <a:cxn ang="0">
                <a:pos x="54" y="2446"/>
              </a:cxn>
              <a:cxn ang="0">
                <a:pos x="98" y="2724"/>
              </a:cxn>
              <a:cxn ang="0">
                <a:pos x="158" y="3002"/>
              </a:cxn>
              <a:cxn ang="0">
                <a:pos x="204" y="3180"/>
              </a:cxn>
              <a:cxn ang="0">
                <a:pos x="288" y="3440"/>
              </a:cxn>
              <a:cxn ang="0">
                <a:pos x="386" y="3694"/>
              </a:cxn>
              <a:cxn ang="0">
                <a:pos x="426" y="3784"/>
              </a:cxn>
              <a:cxn ang="0">
                <a:pos x="446" y="3794"/>
              </a:cxn>
              <a:cxn ang="0">
                <a:pos x="1836" y="3794"/>
              </a:cxn>
              <a:cxn ang="0">
                <a:pos x="1858" y="3786"/>
              </a:cxn>
              <a:cxn ang="0">
                <a:pos x="1956" y="3724"/>
              </a:cxn>
              <a:cxn ang="0">
                <a:pos x="2128" y="3640"/>
              </a:cxn>
              <a:cxn ang="0">
                <a:pos x="2278" y="3582"/>
              </a:cxn>
              <a:cxn ang="0">
                <a:pos x="2506" y="3514"/>
              </a:cxn>
              <a:cxn ang="0">
                <a:pos x="2740" y="3460"/>
              </a:cxn>
              <a:cxn ang="0">
                <a:pos x="3280" y="3344"/>
              </a:cxn>
              <a:cxn ang="0">
                <a:pos x="3608" y="3262"/>
              </a:cxn>
              <a:cxn ang="0">
                <a:pos x="3828" y="3196"/>
              </a:cxn>
              <a:cxn ang="0">
                <a:pos x="4044" y="3116"/>
              </a:cxn>
              <a:cxn ang="0">
                <a:pos x="4058" y="3106"/>
              </a:cxn>
              <a:cxn ang="0">
                <a:pos x="4062" y="3088"/>
              </a:cxn>
            </a:cxnLst>
            <a:rect l="0" t="0" r="r" b="b"/>
            <a:pathLst>
              <a:path w="4062" h="3794">
                <a:moveTo>
                  <a:pt x="4062" y="1608"/>
                </a:moveTo>
                <a:lnTo>
                  <a:pt x="4062" y="1608"/>
                </a:lnTo>
                <a:lnTo>
                  <a:pt x="4062" y="1126"/>
                </a:lnTo>
                <a:lnTo>
                  <a:pt x="4062" y="1126"/>
                </a:lnTo>
                <a:lnTo>
                  <a:pt x="4062" y="128"/>
                </a:lnTo>
                <a:lnTo>
                  <a:pt x="4062" y="128"/>
                </a:lnTo>
                <a:lnTo>
                  <a:pt x="4062" y="122"/>
                </a:lnTo>
                <a:lnTo>
                  <a:pt x="4060" y="114"/>
                </a:lnTo>
                <a:lnTo>
                  <a:pt x="4056" y="110"/>
                </a:lnTo>
                <a:lnTo>
                  <a:pt x="4050" y="106"/>
                </a:lnTo>
                <a:lnTo>
                  <a:pt x="4050" y="106"/>
                </a:lnTo>
                <a:lnTo>
                  <a:pt x="3996" y="88"/>
                </a:lnTo>
                <a:lnTo>
                  <a:pt x="3944" y="72"/>
                </a:lnTo>
                <a:lnTo>
                  <a:pt x="3892" y="58"/>
                </a:lnTo>
                <a:lnTo>
                  <a:pt x="3838" y="44"/>
                </a:lnTo>
                <a:lnTo>
                  <a:pt x="3786" y="34"/>
                </a:lnTo>
                <a:lnTo>
                  <a:pt x="3732" y="24"/>
                </a:lnTo>
                <a:lnTo>
                  <a:pt x="3678" y="16"/>
                </a:lnTo>
                <a:lnTo>
                  <a:pt x="3626" y="10"/>
                </a:lnTo>
                <a:lnTo>
                  <a:pt x="3572" y="4"/>
                </a:lnTo>
                <a:lnTo>
                  <a:pt x="3518" y="2"/>
                </a:lnTo>
                <a:lnTo>
                  <a:pt x="3464" y="0"/>
                </a:lnTo>
                <a:lnTo>
                  <a:pt x="3410" y="0"/>
                </a:lnTo>
                <a:lnTo>
                  <a:pt x="3356" y="2"/>
                </a:lnTo>
                <a:lnTo>
                  <a:pt x="3300" y="4"/>
                </a:lnTo>
                <a:lnTo>
                  <a:pt x="3246" y="10"/>
                </a:lnTo>
                <a:lnTo>
                  <a:pt x="3190" y="16"/>
                </a:lnTo>
                <a:lnTo>
                  <a:pt x="3190" y="16"/>
                </a:lnTo>
                <a:lnTo>
                  <a:pt x="3098" y="30"/>
                </a:lnTo>
                <a:lnTo>
                  <a:pt x="3006" y="50"/>
                </a:lnTo>
                <a:lnTo>
                  <a:pt x="2916" y="72"/>
                </a:lnTo>
                <a:lnTo>
                  <a:pt x="2826" y="98"/>
                </a:lnTo>
                <a:lnTo>
                  <a:pt x="2738" y="128"/>
                </a:lnTo>
                <a:lnTo>
                  <a:pt x="2650" y="160"/>
                </a:lnTo>
                <a:lnTo>
                  <a:pt x="2564" y="196"/>
                </a:lnTo>
                <a:lnTo>
                  <a:pt x="2478" y="234"/>
                </a:lnTo>
                <a:lnTo>
                  <a:pt x="2478" y="234"/>
                </a:lnTo>
                <a:lnTo>
                  <a:pt x="2396" y="274"/>
                </a:lnTo>
                <a:lnTo>
                  <a:pt x="2316" y="316"/>
                </a:lnTo>
                <a:lnTo>
                  <a:pt x="2236" y="360"/>
                </a:lnTo>
                <a:lnTo>
                  <a:pt x="2158" y="406"/>
                </a:lnTo>
                <a:lnTo>
                  <a:pt x="2080" y="452"/>
                </a:lnTo>
                <a:lnTo>
                  <a:pt x="2002" y="500"/>
                </a:lnTo>
                <a:lnTo>
                  <a:pt x="1926" y="550"/>
                </a:lnTo>
                <a:lnTo>
                  <a:pt x="1852" y="602"/>
                </a:lnTo>
                <a:lnTo>
                  <a:pt x="1852" y="602"/>
                </a:lnTo>
                <a:lnTo>
                  <a:pt x="1758" y="666"/>
                </a:lnTo>
                <a:lnTo>
                  <a:pt x="1668" y="732"/>
                </a:lnTo>
                <a:lnTo>
                  <a:pt x="1576" y="798"/>
                </a:lnTo>
                <a:lnTo>
                  <a:pt x="1488" y="866"/>
                </a:lnTo>
                <a:lnTo>
                  <a:pt x="1308" y="1006"/>
                </a:lnTo>
                <a:lnTo>
                  <a:pt x="1132" y="1146"/>
                </a:lnTo>
                <a:lnTo>
                  <a:pt x="1132" y="1146"/>
                </a:lnTo>
                <a:lnTo>
                  <a:pt x="966" y="1278"/>
                </a:lnTo>
                <a:lnTo>
                  <a:pt x="800" y="1408"/>
                </a:lnTo>
                <a:lnTo>
                  <a:pt x="716" y="1472"/>
                </a:lnTo>
                <a:lnTo>
                  <a:pt x="630" y="1536"/>
                </a:lnTo>
                <a:lnTo>
                  <a:pt x="544" y="1598"/>
                </a:lnTo>
                <a:lnTo>
                  <a:pt x="458" y="1658"/>
                </a:lnTo>
                <a:lnTo>
                  <a:pt x="458" y="1658"/>
                </a:lnTo>
                <a:lnTo>
                  <a:pt x="356" y="1724"/>
                </a:lnTo>
                <a:lnTo>
                  <a:pt x="304" y="1756"/>
                </a:lnTo>
                <a:lnTo>
                  <a:pt x="252" y="1786"/>
                </a:lnTo>
                <a:lnTo>
                  <a:pt x="200" y="1816"/>
                </a:lnTo>
                <a:lnTo>
                  <a:pt x="146" y="1842"/>
                </a:lnTo>
                <a:lnTo>
                  <a:pt x="90" y="1868"/>
                </a:lnTo>
                <a:lnTo>
                  <a:pt x="34" y="1892"/>
                </a:lnTo>
                <a:lnTo>
                  <a:pt x="34" y="1892"/>
                </a:lnTo>
                <a:lnTo>
                  <a:pt x="20" y="1898"/>
                </a:lnTo>
                <a:lnTo>
                  <a:pt x="6" y="1904"/>
                </a:lnTo>
                <a:lnTo>
                  <a:pt x="6" y="1904"/>
                </a:lnTo>
                <a:lnTo>
                  <a:pt x="2" y="1906"/>
                </a:lnTo>
                <a:lnTo>
                  <a:pt x="0" y="1910"/>
                </a:lnTo>
                <a:lnTo>
                  <a:pt x="0" y="1914"/>
                </a:lnTo>
                <a:lnTo>
                  <a:pt x="2" y="1918"/>
                </a:lnTo>
                <a:lnTo>
                  <a:pt x="6" y="1924"/>
                </a:lnTo>
                <a:lnTo>
                  <a:pt x="8" y="1932"/>
                </a:lnTo>
                <a:lnTo>
                  <a:pt x="8" y="1932"/>
                </a:lnTo>
                <a:lnTo>
                  <a:pt x="12" y="2038"/>
                </a:lnTo>
                <a:lnTo>
                  <a:pt x="20" y="2142"/>
                </a:lnTo>
                <a:lnTo>
                  <a:pt x="30" y="2248"/>
                </a:lnTo>
                <a:lnTo>
                  <a:pt x="42" y="2352"/>
                </a:lnTo>
                <a:lnTo>
                  <a:pt x="42" y="2352"/>
                </a:lnTo>
                <a:lnTo>
                  <a:pt x="54" y="2446"/>
                </a:lnTo>
                <a:lnTo>
                  <a:pt x="66" y="2540"/>
                </a:lnTo>
                <a:lnTo>
                  <a:pt x="82" y="2632"/>
                </a:lnTo>
                <a:lnTo>
                  <a:pt x="98" y="2724"/>
                </a:lnTo>
                <a:lnTo>
                  <a:pt x="116" y="2818"/>
                </a:lnTo>
                <a:lnTo>
                  <a:pt x="136" y="2910"/>
                </a:lnTo>
                <a:lnTo>
                  <a:pt x="158" y="3002"/>
                </a:lnTo>
                <a:lnTo>
                  <a:pt x="180" y="3092"/>
                </a:lnTo>
                <a:lnTo>
                  <a:pt x="180" y="3092"/>
                </a:lnTo>
                <a:lnTo>
                  <a:pt x="204" y="3180"/>
                </a:lnTo>
                <a:lnTo>
                  <a:pt x="230" y="3268"/>
                </a:lnTo>
                <a:lnTo>
                  <a:pt x="258" y="3354"/>
                </a:lnTo>
                <a:lnTo>
                  <a:pt x="288" y="3440"/>
                </a:lnTo>
                <a:lnTo>
                  <a:pt x="318" y="3524"/>
                </a:lnTo>
                <a:lnTo>
                  <a:pt x="352" y="3610"/>
                </a:lnTo>
                <a:lnTo>
                  <a:pt x="386" y="3694"/>
                </a:lnTo>
                <a:lnTo>
                  <a:pt x="422" y="3776"/>
                </a:lnTo>
                <a:lnTo>
                  <a:pt x="422" y="3776"/>
                </a:lnTo>
                <a:lnTo>
                  <a:pt x="426" y="3784"/>
                </a:lnTo>
                <a:lnTo>
                  <a:pt x="430" y="3790"/>
                </a:lnTo>
                <a:lnTo>
                  <a:pt x="436" y="3792"/>
                </a:lnTo>
                <a:lnTo>
                  <a:pt x="446" y="3794"/>
                </a:lnTo>
                <a:lnTo>
                  <a:pt x="446" y="3794"/>
                </a:lnTo>
                <a:lnTo>
                  <a:pt x="1836" y="3794"/>
                </a:lnTo>
                <a:lnTo>
                  <a:pt x="1836" y="3794"/>
                </a:lnTo>
                <a:lnTo>
                  <a:pt x="1848" y="3792"/>
                </a:lnTo>
                <a:lnTo>
                  <a:pt x="1858" y="3786"/>
                </a:lnTo>
                <a:lnTo>
                  <a:pt x="1858" y="3786"/>
                </a:lnTo>
                <a:lnTo>
                  <a:pt x="1890" y="3764"/>
                </a:lnTo>
                <a:lnTo>
                  <a:pt x="1922" y="3744"/>
                </a:lnTo>
                <a:lnTo>
                  <a:pt x="1956" y="3724"/>
                </a:lnTo>
                <a:lnTo>
                  <a:pt x="1988" y="3704"/>
                </a:lnTo>
                <a:lnTo>
                  <a:pt x="2058" y="3670"/>
                </a:lnTo>
                <a:lnTo>
                  <a:pt x="2128" y="3640"/>
                </a:lnTo>
                <a:lnTo>
                  <a:pt x="2128" y="3640"/>
                </a:lnTo>
                <a:lnTo>
                  <a:pt x="2202" y="3610"/>
                </a:lnTo>
                <a:lnTo>
                  <a:pt x="2278" y="3582"/>
                </a:lnTo>
                <a:lnTo>
                  <a:pt x="2354" y="3558"/>
                </a:lnTo>
                <a:lnTo>
                  <a:pt x="2430" y="3536"/>
                </a:lnTo>
                <a:lnTo>
                  <a:pt x="2506" y="3514"/>
                </a:lnTo>
                <a:lnTo>
                  <a:pt x="2584" y="3496"/>
                </a:lnTo>
                <a:lnTo>
                  <a:pt x="2740" y="3460"/>
                </a:lnTo>
                <a:lnTo>
                  <a:pt x="2740" y="3460"/>
                </a:lnTo>
                <a:lnTo>
                  <a:pt x="2920" y="3420"/>
                </a:lnTo>
                <a:lnTo>
                  <a:pt x="3100" y="3382"/>
                </a:lnTo>
                <a:lnTo>
                  <a:pt x="3280" y="3344"/>
                </a:lnTo>
                <a:lnTo>
                  <a:pt x="3460" y="3302"/>
                </a:lnTo>
                <a:lnTo>
                  <a:pt x="3460" y="3302"/>
                </a:lnTo>
                <a:lnTo>
                  <a:pt x="3608" y="3262"/>
                </a:lnTo>
                <a:lnTo>
                  <a:pt x="3682" y="3242"/>
                </a:lnTo>
                <a:lnTo>
                  <a:pt x="3756" y="3220"/>
                </a:lnTo>
                <a:lnTo>
                  <a:pt x="3828" y="3196"/>
                </a:lnTo>
                <a:lnTo>
                  <a:pt x="3900" y="3172"/>
                </a:lnTo>
                <a:lnTo>
                  <a:pt x="3972" y="3144"/>
                </a:lnTo>
                <a:lnTo>
                  <a:pt x="4044" y="3116"/>
                </a:lnTo>
                <a:lnTo>
                  <a:pt x="4044" y="3116"/>
                </a:lnTo>
                <a:lnTo>
                  <a:pt x="4052" y="3112"/>
                </a:lnTo>
                <a:lnTo>
                  <a:pt x="4058" y="3106"/>
                </a:lnTo>
                <a:lnTo>
                  <a:pt x="4062" y="3098"/>
                </a:lnTo>
                <a:lnTo>
                  <a:pt x="4062" y="3088"/>
                </a:lnTo>
                <a:lnTo>
                  <a:pt x="4062" y="3088"/>
                </a:lnTo>
                <a:lnTo>
                  <a:pt x="4062" y="1608"/>
                </a:lnTo>
                <a:lnTo>
                  <a:pt x="4062" y="1608"/>
                </a:lnTo>
                <a:close/>
              </a:path>
            </a:pathLst>
          </a:custGeom>
          <a:solidFill>
            <a:srgbClr val="FE304C"/>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6"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7694195" y="2662294"/>
            <a:ext cx="4021613" cy="3160282"/>
          </a:xfrm>
          <a:prstGeom prst="rect">
            <a:avLst/>
          </a:prstGeom>
        </p:spPr>
        <p:txBody>
          <a:bodyPr anchor="ctr">
            <a:norm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p>
        </p:txBody>
      </p:sp>
    </p:spTree>
    <p:extLst>
      <p:ext uri="{BB962C8B-B14F-4D97-AF65-F5344CB8AC3E}">
        <p14:creationId xmlns:p14="http://schemas.microsoft.com/office/powerpoint/2010/main" val="2809545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3">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0" name="Object 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6" name="Freeform 6"/>
          <p:cNvSpPr>
            <a:spLocks/>
          </p:cNvSpPr>
          <p:nvPr userDrawn="1"/>
        </p:nvSpPr>
        <p:spPr bwMode="auto">
          <a:xfrm>
            <a:off x="0" y="0"/>
            <a:ext cx="7651750" cy="6858000"/>
          </a:xfrm>
          <a:custGeom>
            <a:avLst/>
            <a:gdLst/>
            <a:ahLst/>
            <a:cxnLst>
              <a:cxn ang="0">
                <a:pos x="0" y="4320"/>
              </a:cxn>
              <a:cxn ang="0">
                <a:pos x="0" y="18"/>
              </a:cxn>
              <a:cxn ang="0">
                <a:pos x="2" y="4"/>
              </a:cxn>
              <a:cxn ang="0">
                <a:pos x="18" y="0"/>
              </a:cxn>
              <a:cxn ang="0">
                <a:pos x="4802" y="0"/>
              </a:cxn>
              <a:cxn ang="0">
                <a:pos x="4812" y="0"/>
              </a:cxn>
              <a:cxn ang="0">
                <a:pos x="4820" y="8"/>
              </a:cxn>
              <a:cxn ang="0">
                <a:pos x="4820" y="18"/>
              </a:cxn>
              <a:cxn ang="0">
                <a:pos x="4820" y="50"/>
              </a:cxn>
              <a:cxn ang="0">
                <a:pos x="4816" y="52"/>
              </a:cxn>
              <a:cxn ang="0">
                <a:pos x="4816" y="64"/>
              </a:cxn>
              <a:cxn ang="0">
                <a:pos x="4808" y="138"/>
              </a:cxn>
              <a:cxn ang="0">
                <a:pos x="4800" y="200"/>
              </a:cxn>
              <a:cxn ang="0">
                <a:pos x="4776" y="318"/>
              </a:cxn>
              <a:cxn ang="0">
                <a:pos x="4744" y="434"/>
              </a:cxn>
              <a:cxn ang="0">
                <a:pos x="4704" y="544"/>
              </a:cxn>
              <a:cxn ang="0">
                <a:pos x="4654" y="652"/>
              </a:cxn>
              <a:cxn ang="0">
                <a:pos x="4594" y="754"/>
              </a:cxn>
              <a:cxn ang="0">
                <a:pos x="4528" y="852"/>
              </a:cxn>
              <a:cxn ang="0">
                <a:pos x="4452" y="948"/>
              </a:cxn>
              <a:cxn ang="0">
                <a:pos x="4410" y="994"/>
              </a:cxn>
              <a:cxn ang="0">
                <a:pos x="4342" y="1064"/>
              </a:cxn>
              <a:cxn ang="0">
                <a:pos x="4270" y="1130"/>
              </a:cxn>
              <a:cxn ang="0">
                <a:pos x="4118" y="1252"/>
              </a:cxn>
              <a:cxn ang="0">
                <a:pos x="3956" y="1360"/>
              </a:cxn>
              <a:cxn ang="0">
                <a:pos x="3786" y="1458"/>
              </a:cxn>
              <a:cxn ang="0">
                <a:pos x="3724" y="1488"/>
              </a:cxn>
              <a:cxn ang="0">
                <a:pos x="3542" y="1574"/>
              </a:cxn>
              <a:cxn ang="0">
                <a:pos x="3294" y="1678"/>
              </a:cxn>
              <a:cxn ang="0">
                <a:pos x="3028" y="1790"/>
              </a:cxn>
              <a:cxn ang="0">
                <a:pos x="2498" y="2020"/>
              </a:cxn>
              <a:cxn ang="0">
                <a:pos x="2238" y="2142"/>
              </a:cxn>
              <a:cxn ang="0">
                <a:pos x="2054" y="2232"/>
              </a:cxn>
              <a:cxn ang="0">
                <a:pos x="1872" y="2326"/>
              </a:cxn>
              <a:cxn ang="0">
                <a:pos x="1696" y="2428"/>
              </a:cxn>
              <a:cxn ang="0">
                <a:pos x="1522" y="2538"/>
              </a:cxn>
              <a:cxn ang="0">
                <a:pos x="1464" y="2578"/>
              </a:cxn>
              <a:cxn ang="0">
                <a:pos x="1350" y="2664"/>
              </a:cxn>
              <a:cxn ang="0">
                <a:pos x="1242" y="2758"/>
              </a:cxn>
              <a:cxn ang="0">
                <a:pos x="1142" y="2860"/>
              </a:cxn>
              <a:cxn ang="0">
                <a:pos x="1096" y="2916"/>
              </a:cxn>
              <a:cxn ang="0">
                <a:pos x="1030" y="3008"/>
              </a:cxn>
              <a:cxn ang="0">
                <a:pos x="976" y="3102"/>
              </a:cxn>
              <a:cxn ang="0">
                <a:pos x="934" y="3200"/>
              </a:cxn>
              <a:cxn ang="0">
                <a:pos x="904" y="3302"/>
              </a:cxn>
              <a:cxn ang="0">
                <a:pos x="884" y="3404"/>
              </a:cxn>
              <a:cxn ang="0">
                <a:pos x="878" y="3512"/>
              </a:cxn>
              <a:cxn ang="0">
                <a:pos x="884" y="3620"/>
              </a:cxn>
              <a:cxn ang="0">
                <a:pos x="900" y="3732"/>
              </a:cxn>
              <a:cxn ang="0">
                <a:pos x="914" y="3788"/>
              </a:cxn>
              <a:cxn ang="0">
                <a:pos x="944" y="3898"/>
              </a:cxn>
              <a:cxn ang="0">
                <a:pos x="982" y="4004"/>
              </a:cxn>
              <a:cxn ang="0">
                <a:pos x="1028" y="4108"/>
              </a:cxn>
              <a:cxn ang="0">
                <a:pos x="1052" y="4160"/>
              </a:cxn>
              <a:cxn ang="0">
                <a:pos x="1126" y="4302"/>
              </a:cxn>
              <a:cxn ang="0">
                <a:pos x="1130" y="4312"/>
              </a:cxn>
              <a:cxn ang="0">
                <a:pos x="1130" y="4318"/>
              </a:cxn>
              <a:cxn ang="0">
                <a:pos x="1116" y="4320"/>
              </a:cxn>
              <a:cxn ang="0">
                <a:pos x="1100" y="4320"/>
              </a:cxn>
              <a:cxn ang="0">
                <a:pos x="0" y="4320"/>
              </a:cxn>
            </a:cxnLst>
            <a:rect l="0" t="0" r="r" b="b"/>
            <a:pathLst>
              <a:path w="4820" h="4320">
                <a:moveTo>
                  <a:pt x="0" y="4320"/>
                </a:moveTo>
                <a:lnTo>
                  <a:pt x="0" y="4320"/>
                </a:lnTo>
                <a:lnTo>
                  <a:pt x="0" y="18"/>
                </a:lnTo>
                <a:lnTo>
                  <a:pt x="0" y="18"/>
                </a:lnTo>
                <a:lnTo>
                  <a:pt x="0" y="8"/>
                </a:lnTo>
                <a:lnTo>
                  <a:pt x="2" y="4"/>
                </a:lnTo>
                <a:lnTo>
                  <a:pt x="8" y="0"/>
                </a:lnTo>
                <a:lnTo>
                  <a:pt x="18" y="0"/>
                </a:lnTo>
                <a:lnTo>
                  <a:pt x="18" y="0"/>
                </a:lnTo>
                <a:lnTo>
                  <a:pt x="4802" y="0"/>
                </a:lnTo>
                <a:lnTo>
                  <a:pt x="4802" y="0"/>
                </a:lnTo>
                <a:lnTo>
                  <a:pt x="4812" y="0"/>
                </a:lnTo>
                <a:lnTo>
                  <a:pt x="4818" y="4"/>
                </a:lnTo>
                <a:lnTo>
                  <a:pt x="4820" y="8"/>
                </a:lnTo>
                <a:lnTo>
                  <a:pt x="4820" y="18"/>
                </a:lnTo>
                <a:lnTo>
                  <a:pt x="4820" y="18"/>
                </a:lnTo>
                <a:lnTo>
                  <a:pt x="4820" y="34"/>
                </a:lnTo>
                <a:lnTo>
                  <a:pt x="4820" y="50"/>
                </a:lnTo>
                <a:lnTo>
                  <a:pt x="4820" y="50"/>
                </a:lnTo>
                <a:lnTo>
                  <a:pt x="4816" y="52"/>
                </a:lnTo>
                <a:lnTo>
                  <a:pt x="4816" y="56"/>
                </a:lnTo>
                <a:lnTo>
                  <a:pt x="4816" y="64"/>
                </a:lnTo>
                <a:lnTo>
                  <a:pt x="4816" y="64"/>
                </a:lnTo>
                <a:lnTo>
                  <a:pt x="4808" y="138"/>
                </a:lnTo>
                <a:lnTo>
                  <a:pt x="4808" y="138"/>
                </a:lnTo>
                <a:lnTo>
                  <a:pt x="4800" y="200"/>
                </a:lnTo>
                <a:lnTo>
                  <a:pt x="4790" y="260"/>
                </a:lnTo>
                <a:lnTo>
                  <a:pt x="4776" y="318"/>
                </a:lnTo>
                <a:lnTo>
                  <a:pt x="4762" y="376"/>
                </a:lnTo>
                <a:lnTo>
                  <a:pt x="4744" y="434"/>
                </a:lnTo>
                <a:lnTo>
                  <a:pt x="4726" y="490"/>
                </a:lnTo>
                <a:lnTo>
                  <a:pt x="4704" y="544"/>
                </a:lnTo>
                <a:lnTo>
                  <a:pt x="4680" y="598"/>
                </a:lnTo>
                <a:lnTo>
                  <a:pt x="4654" y="652"/>
                </a:lnTo>
                <a:lnTo>
                  <a:pt x="4626" y="704"/>
                </a:lnTo>
                <a:lnTo>
                  <a:pt x="4594" y="754"/>
                </a:lnTo>
                <a:lnTo>
                  <a:pt x="4562" y="804"/>
                </a:lnTo>
                <a:lnTo>
                  <a:pt x="4528" y="852"/>
                </a:lnTo>
                <a:lnTo>
                  <a:pt x="4490" y="900"/>
                </a:lnTo>
                <a:lnTo>
                  <a:pt x="4452" y="948"/>
                </a:lnTo>
                <a:lnTo>
                  <a:pt x="4410" y="994"/>
                </a:lnTo>
                <a:lnTo>
                  <a:pt x="4410" y="994"/>
                </a:lnTo>
                <a:lnTo>
                  <a:pt x="4376" y="1030"/>
                </a:lnTo>
                <a:lnTo>
                  <a:pt x="4342" y="1064"/>
                </a:lnTo>
                <a:lnTo>
                  <a:pt x="4306" y="1098"/>
                </a:lnTo>
                <a:lnTo>
                  <a:pt x="4270" y="1130"/>
                </a:lnTo>
                <a:lnTo>
                  <a:pt x="4196" y="1194"/>
                </a:lnTo>
                <a:lnTo>
                  <a:pt x="4118" y="1252"/>
                </a:lnTo>
                <a:lnTo>
                  <a:pt x="4038" y="1308"/>
                </a:lnTo>
                <a:lnTo>
                  <a:pt x="3956" y="1360"/>
                </a:lnTo>
                <a:lnTo>
                  <a:pt x="3872" y="1410"/>
                </a:lnTo>
                <a:lnTo>
                  <a:pt x="3786" y="1458"/>
                </a:lnTo>
                <a:lnTo>
                  <a:pt x="3786" y="1458"/>
                </a:lnTo>
                <a:lnTo>
                  <a:pt x="3724" y="1488"/>
                </a:lnTo>
                <a:lnTo>
                  <a:pt x="3664" y="1518"/>
                </a:lnTo>
                <a:lnTo>
                  <a:pt x="3542" y="1574"/>
                </a:lnTo>
                <a:lnTo>
                  <a:pt x="3418" y="1626"/>
                </a:lnTo>
                <a:lnTo>
                  <a:pt x="3294" y="1678"/>
                </a:lnTo>
                <a:lnTo>
                  <a:pt x="3294" y="1678"/>
                </a:lnTo>
                <a:lnTo>
                  <a:pt x="3028" y="1790"/>
                </a:lnTo>
                <a:lnTo>
                  <a:pt x="2762" y="1904"/>
                </a:lnTo>
                <a:lnTo>
                  <a:pt x="2498" y="2020"/>
                </a:lnTo>
                <a:lnTo>
                  <a:pt x="2368" y="2080"/>
                </a:lnTo>
                <a:lnTo>
                  <a:pt x="2238" y="2142"/>
                </a:lnTo>
                <a:lnTo>
                  <a:pt x="2238" y="2142"/>
                </a:lnTo>
                <a:lnTo>
                  <a:pt x="2054" y="2232"/>
                </a:lnTo>
                <a:lnTo>
                  <a:pt x="1962" y="2278"/>
                </a:lnTo>
                <a:lnTo>
                  <a:pt x="1872" y="2326"/>
                </a:lnTo>
                <a:lnTo>
                  <a:pt x="1784" y="2376"/>
                </a:lnTo>
                <a:lnTo>
                  <a:pt x="1696" y="2428"/>
                </a:lnTo>
                <a:lnTo>
                  <a:pt x="1608" y="2482"/>
                </a:lnTo>
                <a:lnTo>
                  <a:pt x="1522" y="2538"/>
                </a:lnTo>
                <a:lnTo>
                  <a:pt x="1522" y="2538"/>
                </a:lnTo>
                <a:lnTo>
                  <a:pt x="1464" y="2578"/>
                </a:lnTo>
                <a:lnTo>
                  <a:pt x="1406" y="2620"/>
                </a:lnTo>
                <a:lnTo>
                  <a:pt x="1350" y="2664"/>
                </a:lnTo>
                <a:lnTo>
                  <a:pt x="1296" y="2710"/>
                </a:lnTo>
                <a:lnTo>
                  <a:pt x="1242" y="2758"/>
                </a:lnTo>
                <a:lnTo>
                  <a:pt x="1192" y="2808"/>
                </a:lnTo>
                <a:lnTo>
                  <a:pt x="1142" y="2860"/>
                </a:lnTo>
                <a:lnTo>
                  <a:pt x="1096" y="2916"/>
                </a:lnTo>
                <a:lnTo>
                  <a:pt x="1096" y="2916"/>
                </a:lnTo>
                <a:lnTo>
                  <a:pt x="1062" y="2962"/>
                </a:lnTo>
                <a:lnTo>
                  <a:pt x="1030" y="3008"/>
                </a:lnTo>
                <a:lnTo>
                  <a:pt x="1002" y="3054"/>
                </a:lnTo>
                <a:lnTo>
                  <a:pt x="976" y="3102"/>
                </a:lnTo>
                <a:lnTo>
                  <a:pt x="952" y="3152"/>
                </a:lnTo>
                <a:lnTo>
                  <a:pt x="934" y="3200"/>
                </a:lnTo>
                <a:lnTo>
                  <a:pt x="916" y="3250"/>
                </a:lnTo>
                <a:lnTo>
                  <a:pt x="904" y="3302"/>
                </a:lnTo>
                <a:lnTo>
                  <a:pt x="892" y="3352"/>
                </a:lnTo>
                <a:lnTo>
                  <a:pt x="884" y="3404"/>
                </a:lnTo>
                <a:lnTo>
                  <a:pt x="880" y="3458"/>
                </a:lnTo>
                <a:lnTo>
                  <a:pt x="878" y="3512"/>
                </a:lnTo>
                <a:lnTo>
                  <a:pt x="880" y="3566"/>
                </a:lnTo>
                <a:lnTo>
                  <a:pt x="884" y="3620"/>
                </a:lnTo>
                <a:lnTo>
                  <a:pt x="890" y="3676"/>
                </a:lnTo>
                <a:lnTo>
                  <a:pt x="900" y="3732"/>
                </a:lnTo>
                <a:lnTo>
                  <a:pt x="900" y="3732"/>
                </a:lnTo>
                <a:lnTo>
                  <a:pt x="914" y="3788"/>
                </a:lnTo>
                <a:lnTo>
                  <a:pt x="928" y="3844"/>
                </a:lnTo>
                <a:lnTo>
                  <a:pt x="944" y="3898"/>
                </a:lnTo>
                <a:lnTo>
                  <a:pt x="962" y="3952"/>
                </a:lnTo>
                <a:lnTo>
                  <a:pt x="982" y="4004"/>
                </a:lnTo>
                <a:lnTo>
                  <a:pt x="1004" y="4056"/>
                </a:lnTo>
                <a:lnTo>
                  <a:pt x="1028" y="4108"/>
                </a:lnTo>
                <a:lnTo>
                  <a:pt x="1052" y="4160"/>
                </a:lnTo>
                <a:lnTo>
                  <a:pt x="1052" y="4160"/>
                </a:lnTo>
                <a:lnTo>
                  <a:pt x="1088" y="4232"/>
                </a:lnTo>
                <a:lnTo>
                  <a:pt x="1126" y="4302"/>
                </a:lnTo>
                <a:lnTo>
                  <a:pt x="1126" y="4302"/>
                </a:lnTo>
                <a:lnTo>
                  <a:pt x="1130" y="4312"/>
                </a:lnTo>
                <a:lnTo>
                  <a:pt x="1132" y="4316"/>
                </a:lnTo>
                <a:lnTo>
                  <a:pt x="1130" y="4318"/>
                </a:lnTo>
                <a:lnTo>
                  <a:pt x="1126" y="4320"/>
                </a:lnTo>
                <a:lnTo>
                  <a:pt x="1116" y="4320"/>
                </a:lnTo>
                <a:lnTo>
                  <a:pt x="1116" y="4320"/>
                </a:lnTo>
                <a:lnTo>
                  <a:pt x="1100" y="4320"/>
                </a:lnTo>
                <a:lnTo>
                  <a:pt x="1100" y="4320"/>
                </a:lnTo>
                <a:lnTo>
                  <a:pt x="0" y="4320"/>
                </a:lnTo>
                <a:lnTo>
                  <a:pt x="0" y="4320"/>
                </a:lnTo>
                <a:close/>
              </a:path>
            </a:pathLst>
          </a:custGeom>
          <a:solidFill>
            <a:srgbClr val="12AAD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2273300" y="0"/>
            <a:ext cx="9918700" cy="6859588"/>
          </a:xfrm>
          <a:prstGeom prst="rect">
            <a:avLst/>
          </a:prstGeom>
        </p:spPr>
        <p:txBody>
          <a:bodyPr anchor="ctr"/>
          <a:lstStyle>
            <a:lvl1pPr marL="0" indent="0" algn="ctr">
              <a:buNone/>
              <a:defRPr/>
            </a:lvl1pPr>
          </a:lstStyle>
          <a:p>
            <a:r>
              <a:rPr lang="fr-FR"/>
              <a:t>Cliquez sur l'icône pour ajouter une image</a:t>
            </a:r>
            <a:endParaRPr lang="pt-PT"/>
          </a:p>
        </p:txBody>
      </p:sp>
      <p:sp>
        <p:nvSpPr>
          <p:cNvPr id="7" name="Text Placeholder 13">
            <a:extLst>
              <a:ext uri="{FF2B5EF4-FFF2-40B4-BE49-F238E27FC236}">
                <a16:creationId xmlns:a16="http://schemas.microsoft.com/office/drawing/2014/main" id="{5C674D03-4995-4743-8CE4-61CF32CFBDDE}"/>
              </a:ext>
            </a:extLst>
          </p:cNvPr>
          <p:cNvSpPr>
            <a:spLocks noGrp="1"/>
          </p:cNvSpPr>
          <p:nvPr>
            <p:ph type="body" sz="quarter" idx="11" hasCustomPrompt="1"/>
          </p:nvPr>
        </p:nvSpPr>
        <p:spPr>
          <a:xfrm>
            <a:off x="460708" y="434513"/>
            <a:ext cx="5419268" cy="1902287"/>
          </a:xfrm>
          <a:prstGeom prst="rect">
            <a:avLst/>
          </a:prstGeom>
        </p:spPr>
        <p:txBody>
          <a:bodyPr>
            <a:noAutofit/>
          </a:bodyPr>
          <a:lstStyle>
            <a:lvl1pPr marL="0" indent="0">
              <a:buNone/>
              <a:defRPr sz="3600">
                <a:solidFill>
                  <a:schemeClr val="bg1"/>
                </a:solidFill>
              </a:defRPr>
            </a:lvl1pPr>
            <a:lvl2pPr marL="457200" indent="0">
              <a:buNone/>
              <a:defRPr sz="6000">
                <a:solidFill>
                  <a:schemeClr val="bg1"/>
                </a:solidFill>
              </a:defRPr>
            </a:lvl2pPr>
          </a:lstStyle>
          <a:p>
            <a:pPr lvl="0"/>
            <a:r>
              <a:rPr lang="en-US" dirty="0"/>
              <a:t>Click to insert section title</a:t>
            </a:r>
            <a:endParaRPr lang="pt-PT" dirty="0"/>
          </a:p>
        </p:txBody>
      </p:sp>
    </p:spTree>
    <p:extLst>
      <p:ext uri="{BB962C8B-B14F-4D97-AF65-F5344CB8AC3E}">
        <p14:creationId xmlns:p14="http://schemas.microsoft.com/office/powerpoint/2010/main" val="4127604316"/>
      </p:ext>
    </p:extLst>
  </p:cSld>
  <p:clrMapOvr>
    <a:masterClrMapping/>
  </p:clrMapOvr>
  <p:extLst>
    <p:ext uri="{DCECCB84-F9BA-43D5-87BE-67443E8EF086}">
      <p15:sldGuideLst xmlns:p15="http://schemas.microsoft.com/office/powerpoint/2012/main">
        <p15:guide id="1" pos="27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ubtitle and content ">
    <p:spTree>
      <p:nvGrpSpPr>
        <p:cNvPr id="1" name=""/>
        <p:cNvGrpSpPr/>
        <p:nvPr/>
      </p:nvGrpSpPr>
      <p:grpSpPr>
        <a:xfrm>
          <a:off x="0" y="0"/>
          <a:ext cx="0" cy="0"/>
          <a:chOff x="0" y="0"/>
          <a:chExt cx="0" cy="0"/>
        </a:xfrm>
      </p:grpSpPr>
      <p:sp>
        <p:nvSpPr>
          <p:cNvPr id="2" name="Title 1"/>
          <p:cNvSpPr>
            <a:spLocks noGrp="1"/>
          </p:cNvSpPr>
          <p:nvPr>
            <p:ph type="title"/>
          </p:nvPr>
        </p:nvSpPr>
        <p:spPr>
          <a:xfrm>
            <a:off x="227349" y="0"/>
            <a:ext cx="11125236"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8" y="1815351"/>
            <a:ext cx="11700000" cy="446620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227349" y="1148607"/>
            <a:ext cx="11700000" cy="504056"/>
          </a:xfrm>
          <a:prstGeom prst="rect">
            <a:avLst/>
          </a:prstGeom>
        </p:spPr>
        <p:txBody>
          <a:bodyPr/>
          <a:lstStyle>
            <a:lvl1pPr>
              <a:defRPr>
                <a:solidFill>
                  <a:schemeClr val="accent2"/>
                </a:solidFill>
              </a:defRPr>
            </a:lvl1pPr>
          </a:lstStyle>
          <a:p>
            <a:pPr lvl="0"/>
            <a:r>
              <a:rPr lang="en-US" dirty="0"/>
              <a:t>Click to edit Master subtitle styles</a:t>
            </a:r>
          </a:p>
        </p:txBody>
      </p:sp>
    </p:spTree>
    <p:extLst>
      <p:ext uri="{BB962C8B-B14F-4D97-AF65-F5344CB8AC3E}">
        <p14:creationId xmlns:p14="http://schemas.microsoft.com/office/powerpoint/2010/main" val="2284874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with numbering,  subtitle and content">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5" name="Object 1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7"/>
          <p:cNvSpPr/>
          <p:nvPr userDrawn="1"/>
        </p:nvSpPr>
        <p:spPr>
          <a:xfrm>
            <a:off x="0" y="0"/>
            <a:ext cx="919998" cy="428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10" name="Freeform 6"/>
          <p:cNvSpPr>
            <a:spLocks/>
          </p:cNvSpPr>
          <p:nvPr userDrawn="1"/>
        </p:nvSpPr>
        <p:spPr bwMode="auto">
          <a:xfrm>
            <a:off x="0" y="0"/>
            <a:ext cx="919998" cy="1146174"/>
          </a:xfrm>
          <a:custGeom>
            <a:avLst/>
            <a:gdLst/>
            <a:ahLst/>
            <a:cxnLst>
              <a:cxn ang="0">
                <a:pos x="1681" y="25"/>
              </a:cxn>
              <a:cxn ang="0">
                <a:pos x="1655" y="0"/>
              </a:cxn>
              <a:cxn ang="0">
                <a:pos x="22" y="0"/>
              </a:cxn>
              <a:cxn ang="0">
                <a:pos x="0" y="23"/>
              </a:cxn>
              <a:cxn ang="0">
                <a:pos x="0" y="2095"/>
              </a:cxn>
              <a:cxn ang="0">
                <a:pos x="336" y="2085"/>
              </a:cxn>
              <a:cxn ang="0">
                <a:pos x="682" y="2056"/>
              </a:cxn>
              <a:cxn ang="0">
                <a:pos x="897" y="2032"/>
              </a:cxn>
              <a:cxn ang="0">
                <a:pos x="1082" y="2005"/>
              </a:cxn>
              <a:cxn ang="0">
                <a:pos x="1332" y="1960"/>
              </a:cxn>
              <a:cxn ang="0">
                <a:pos x="1567" y="1911"/>
              </a:cxn>
              <a:cxn ang="0">
                <a:pos x="1680" y="1883"/>
              </a:cxn>
              <a:cxn ang="0">
                <a:pos x="1681" y="25"/>
              </a:cxn>
            </a:cxnLst>
            <a:rect l="0" t="0" r="r" b="b"/>
            <a:pathLst>
              <a:path w="1681" h="2095">
                <a:moveTo>
                  <a:pt x="1681" y="25"/>
                </a:moveTo>
                <a:cubicBezTo>
                  <a:pt x="1681" y="3"/>
                  <a:pt x="1675" y="0"/>
                  <a:pt x="1655" y="0"/>
                </a:cubicBezTo>
                <a:cubicBezTo>
                  <a:pt x="1111" y="1"/>
                  <a:pt x="567" y="1"/>
                  <a:pt x="22" y="0"/>
                </a:cubicBezTo>
                <a:cubicBezTo>
                  <a:pt x="5" y="0"/>
                  <a:pt x="0" y="3"/>
                  <a:pt x="0" y="23"/>
                </a:cubicBezTo>
                <a:cubicBezTo>
                  <a:pt x="0" y="713"/>
                  <a:pt x="0" y="1404"/>
                  <a:pt x="0" y="2095"/>
                </a:cubicBezTo>
                <a:cubicBezTo>
                  <a:pt x="112" y="2091"/>
                  <a:pt x="224" y="2088"/>
                  <a:pt x="336" y="2085"/>
                </a:cubicBezTo>
                <a:cubicBezTo>
                  <a:pt x="452" y="2081"/>
                  <a:pt x="567" y="2068"/>
                  <a:pt x="682" y="2056"/>
                </a:cubicBezTo>
                <a:cubicBezTo>
                  <a:pt x="754" y="2049"/>
                  <a:pt x="826" y="2045"/>
                  <a:pt x="897" y="2032"/>
                </a:cubicBezTo>
                <a:cubicBezTo>
                  <a:pt x="958" y="2020"/>
                  <a:pt x="1021" y="2018"/>
                  <a:pt x="1082" y="2005"/>
                </a:cubicBezTo>
                <a:cubicBezTo>
                  <a:pt x="1165" y="1989"/>
                  <a:pt x="1249" y="1977"/>
                  <a:pt x="1332" y="1960"/>
                </a:cubicBezTo>
                <a:cubicBezTo>
                  <a:pt x="1410" y="1945"/>
                  <a:pt x="1489" y="1928"/>
                  <a:pt x="1567" y="1911"/>
                </a:cubicBezTo>
                <a:cubicBezTo>
                  <a:pt x="1605" y="1904"/>
                  <a:pt x="1643" y="1895"/>
                  <a:pt x="1680" y="1883"/>
                </a:cubicBezTo>
                <a:cubicBezTo>
                  <a:pt x="1680" y="1263"/>
                  <a:pt x="1680" y="644"/>
                  <a:pt x="1681" y="2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974872" y="0"/>
            <a:ext cx="10377711" cy="1104900"/>
          </a:xfrm>
        </p:spPr>
        <p:txBody>
          <a:bodyPr/>
          <a:lstStyle/>
          <a:p>
            <a:r>
              <a:rPr lang="fr-FR"/>
              <a:t>Modifiez le style du titre</a:t>
            </a:r>
            <a:endParaRPr lang="en-GB" dirty="0"/>
          </a:p>
        </p:txBody>
      </p:sp>
      <p:sp>
        <p:nvSpPr>
          <p:cNvPr id="4" name="Text Placeholder 3"/>
          <p:cNvSpPr>
            <a:spLocks noGrp="1"/>
          </p:cNvSpPr>
          <p:nvPr>
            <p:ph type="body" sz="quarter" idx="10"/>
          </p:nvPr>
        </p:nvSpPr>
        <p:spPr>
          <a:xfrm>
            <a:off x="227347" y="1815351"/>
            <a:ext cx="11700000" cy="44676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Espace réservé du texte 4"/>
          <p:cNvSpPr>
            <a:spLocks noGrp="1"/>
          </p:cNvSpPr>
          <p:nvPr>
            <p:ph type="body" sz="quarter" idx="11" hasCustomPrompt="1"/>
          </p:nvPr>
        </p:nvSpPr>
        <p:spPr>
          <a:xfrm>
            <a:off x="974872" y="1148607"/>
            <a:ext cx="10940903" cy="504056"/>
          </a:xfrm>
          <a:prstGeom prst="rect">
            <a:avLst/>
          </a:prstGeom>
        </p:spPr>
        <p:txBody>
          <a:bodyPr/>
          <a:lstStyle>
            <a:lvl1pPr>
              <a:defRPr>
                <a:solidFill>
                  <a:schemeClr val="accent2"/>
                </a:solidFill>
              </a:defRPr>
            </a:lvl1pPr>
          </a:lstStyle>
          <a:p>
            <a:pPr lvl="0"/>
            <a:r>
              <a:rPr lang="en-US" dirty="0"/>
              <a:t>Click to edit Master subtitle styles</a:t>
            </a:r>
          </a:p>
        </p:txBody>
      </p:sp>
      <p:sp>
        <p:nvSpPr>
          <p:cNvPr id="17" name="Text Placeholder 16"/>
          <p:cNvSpPr>
            <a:spLocks noGrp="1"/>
          </p:cNvSpPr>
          <p:nvPr>
            <p:ph type="body" sz="quarter" idx="12" hasCustomPrompt="1"/>
          </p:nvPr>
        </p:nvSpPr>
        <p:spPr>
          <a:xfrm>
            <a:off x="0" y="48742"/>
            <a:ext cx="914400" cy="914400"/>
          </a:xfrm>
        </p:spPr>
        <p:txBody>
          <a:bodyPr anchor="ctr">
            <a:normAutofit/>
          </a:bodyPr>
          <a:lstStyle>
            <a:lvl1pPr marL="0" indent="0" algn="ctr" defTabSz="914400" rtl="0" eaLnBrk="1" latinLnBrk="0" hangingPunct="1">
              <a:lnSpc>
                <a:spcPct val="90000"/>
              </a:lnSpc>
              <a:spcBef>
                <a:spcPts val="1000"/>
              </a:spcBef>
              <a:buFont typeface="Arial" panose="020B0604020202020204" pitchFamily="34" charset="0"/>
              <a:buNone/>
              <a:defRPr lang="en-GB" sz="4000" kern="1200" dirty="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a:t>
            </a:r>
            <a:endParaRPr lang="en-GB" dirty="0"/>
          </a:p>
        </p:txBody>
      </p:sp>
    </p:spTree>
    <p:extLst>
      <p:ext uri="{BB962C8B-B14F-4D97-AF65-F5344CB8AC3E}">
        <p14:creationId xmlns:p14="http://schemas.microsoft.com/office/powerpoint/2010/main" val="145225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E6E7E7"/>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7" name="Object 6"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9" name="Freeform 7"/>
          <p:cNvSpPr>
            <a:spLocks/>
          </p:cNvSpPr>
          <p:nvPr userDrawn="1"/>
        </p:nvSpPr>
        <p:spPr bwMode="auto">
          <a:xfrm>
            <a:off x="5137150" y="0"/>
            <a:ext cx="7054850" cy="6854825"/>
          </a:xfrm>
          <a:custGeom>
            <a:avLst/>
            <a:gdLst/>
            <a:ahLst/>
            <a:cxnLst>
              <a:cxn ang="0">
                <a:pos x="4444" y="0"/>
              </a:cxn>
              <a:cxn ang="0">
                <a:pos x="4444" y="32"/>
              </a:cxn>
              <a:cxn ang="0">
                <a:pos x="4444" y="4292"/>
              </a:cxn>
              <a:cxn ang="0">
                <a:pos x="4440" y="4306"/>
              </a:cxn>
              <a:cxn ang="0">
                <a:pos x="4426" y="4314"/>
              </a:cxn>
              <a:cxn ang="0">
                <a:pos x="4326" y="4318"/>
              </a:cxn>
              <a:cxn ang="0">
                <a:pos x="4228" y="4310"/>
              </a:cxn>
              <a:cxn ang="0">
                <a:pos x="4076" y="4282"/>
              </a:cxn>
              <a:cxn ang="0">
                <a:pos x="3928" y="4240"/>
              </a:cxn>
              <a:cxn ang="0">
                <a:pos x="3740" y="4170"/>
              </a:cxn>
              <a:cxn ang="0">
                <a:pos x="3474" y="4042"/>
              </a:cxn>
              <a:cxn ang="0">
                <a:pos x="3216" y="3896"/>
              </a:cxn>
              <a:cxn ang="0">
                <a:pos x="3024" y="3772"/>
              </a:cxn>
              <a:cxn ang="0">
                <a:pos x="2704" y="3544"/>
              </a:cxn>
              <a:cxn ang="0">
                <a:pos x="2396" y="3300"/>
              </a:cxn>
              <a:cxn ang="0">
                <a:pos x="2180" y="3116"/>
              </a:cxn>
              <a:cxn ang="0">
                <a:pos x="2256" y="2964"/>
              </a:cxn>
              <a:cxn ang="0">
                <a:pos x="2286" y="2890"/>
              </a:cxn>
              <a:cxn ang="0">
                <a:pos x="2322" y="2774"/>
              </a:cxn>
              <a:cxn ang="0">
                <a:pos x="2338" y="2654"/>
              </a:cxn>
              <a:cxn ang="0">
                <a:pos x="2336" y="2562"/>
              </a:cxn>
              <a:cxn ang="0">
                <a:pos x="2306" y="2432"/>
              </a:cxn>
              <a:cxn ang="0">
                <a:pos x="2242" y="2310"/>
              </a:cxn>
              <a:cxn ang="0">
                <a:pos x="2188" y="2238"/>
              </a:cxn>
              <a:cxn ang="0">
                <a:pos x="2092" y="2144"/>
              </a:cxn>
              <a:cxn ang="0">
                <a:pos x="1986" y="2062"/>
              </a:cxn>
              <a:cxn ang="0">
                <a:pos x="1878" y="1990"/>
              </a:cxn>
              <a:cxn ang="0">
                <a:pos x="1712" y="1894"/>
              </a:cxn>
              <a:cxn ang="0">
                <a:pos x="1538" y="1808"/>
              </a:cxn>
              <a:cxn ang="0">
                <a:pos x="1156" y="1640"/>
              </a:cxn>
              <a:cxn ang="0">
                <a:pos x="710" y="1446"/>
              </a:cxn>
              <a:cxn ang="0">
                <a:pos x="524" y="1350"/>
              </a:cxn>
              <a:cxn ang="0">
                <a:pos x="354" y="1230"/>
              </a:cxn>
              <a:cxn ang="0">
                <a:pos x="262" y="1144"/>
              </a:cxn>
              <a:cxn ang="0">
                <a:pos x="158" y="1020"/>
              </a:cxn>
              <a:cxn ang="0">
                <a:pos x="80" y="884"/>
              </a:cxn>
              <a:cxn ang="0">
                <a:pos x="28" y="740"/>
              </a:cxn>
              <a:cxn ang="0">
                <a:pos x="2" y="584"/>
              </a:cxn>
              <a:cxn ang="0">
                <a:pos x="4" y="418"/>
              </a:cxn>
              <a:cxn ang="0">
                <a:pos x="18" y="314"/>
              </a:cxn>
              <a:cxn ang="0">
                <a:pos x="58" y="162"/>
              </a:cxn>
              <a:cxn ang="0">
                <a:pos x="118" y="16"/>
              </a:cxn>
              <a:cxn ang="0">
                <a:pos x="122" y="0"/>
              </a:cxn>
            </a:cxnLst>
            <a:rect l="0" t="0" r="r" b="b"/>
            <a:pathLst>
              <a:path w="4444" h="4318">
                <a:moveTo>
                  <a:pt x="122" y="0"/>
                </a:moveTo>
                <a:lnTo>
                  <a:pt x="122" y="0"/>
                </a:lnTo>
                <a:lnTo>
                  <a:pt x="4444" y="0"/>
                </a:lnTo>
                <a:lnTo>
                  <a:pt x="4444" y="0"/>
                </a:lnTo>
                <a:lnTo>
                  <a:pt x="4444" y="32"/>
                </a:lnTo>
                <a:lnTo>
                  <a:pt x="4444" y="32"/>
                </a:lnTo>
                <a:lnTo>
                  <a:pt x="4444" y="4272"/>
                </a:lnTo>
                <a:lnTo>
                  <a:pt x="4444" y="4272"/>
                </a:lnTo>
                <a:lnTo>
                  <a:pt x="4444" y="4292"/>
                </a:lnTo>
                <a:lnTo>
                  <a:pt x="4444" y="4292"/>
                </a:lnTo>
                <a:lnTo>
                  <a:pt x="4444" y="4300"/>
                </a:lnTo>
                <a:lnTo>
                  <a:pt x="4440" y="4306"/>
                </a:lnTo>
                <a:lnTo>
                  <a:pt x="4436" y="4310"/>
                </a:lnTo>
                <a:lnTo>
                  <a:pt x="4426" y="4314"/>
                </a:lnTo>
                <a:lnTo>
                  <a:pt x="4426" y="4314"/>
                </a:lnTo>
                <a:lnTo>
                  <a:pt x="4402" y="4316"/>
                </a:lnTo>
                <a:lnTo>
                  <a:pt x="4376" y="4318"/>
                </a:lnTo>
                <a:lnTo>
                  <a:pt x="4326" y="4318"/>
                </a:lnTo>
                <a:lnTo>
                  <a:pt x="4278" y="4316"/>
                </a:lnTo>
                <a:lnTo>
                  <a:pt x="4228" y="4310"/>
                </a:lnTo>
                <a:lnTo>
                  <a:pt x="4228" y="4310"/>
                </a:lnTo>
                <a:lnTo>
                  <a:pt x="4176" y="4302"/>
                </a:lnTo>
                <a:lnTo>
                  <a:pt x="4126" y="4294"/>
                </a:lnTo>
                <a:lnTo>
                  <a:pt x="4076" y="4282"/>
                </a:lnTo>
                <a:lnTo>
                  <a:pt x="4026" y="4270"/>
                </a:lnTo>
                <a:lnTo>
                  <a:pt x="3978" y="4256"/>
                </a:lnTo>
                <a:lnTo>
                  <a:pt x="3928" y="4240"/>
                </a:lnTo>
                <a:lnTo>
                  <a:pt x="3832" y="4206"/>
                </a:lnTo>
                <a:lnTo>
                  <a:pt x="3832" y="4206"/>
                </a:lnTo>
                <a:lnTo>
                  <a:pt x="3740" y="4170"/>
                </a:lnTo>
                <a:lnTo>
                  <a:pt x="3650" y="4130"/>
                </a:lnTo>
                <a:lnTo>
                  <a:pt x="3562" y="4088"/>
                </a:lnTo>
                <a:lnTo>
                  <a:pt x="3474" y="4042"/>
                </a:lnTo>
                <a:lnTo>
                  <a:pt x="3386" y="3996"/>
                </a:lnTo>
                <a:lnTo>
                  <a:pt x="3302" y="3946"/>
                </a:lnTo>
                <a:lnTo>
                  <a:pt x="3216" y="3896"/>
                </a:lnTo>
                <a:lnTo>
                  <a:pt x="3134" y="3844"/>
                </a:lnTo>
                <a:lnTo>
                  <a:pt x="3134" y="3844"/>
                </a:lnTo>
                <a:lnTo>
                  <a:pt x="3024" y="3772"/>
                </a:lnTo>
                <a:lnTo>
                  <a:pt x="2916" y="3698"/>
                </a:lnTo>
                <a:lnTo>
                  <a:pt x="2808" y="3622"/>
                </a:lnTo>
                <a:lnTo>
                  <a:pt x="2704" y="3544"/>
                </a:lnTo>
                <a:lnTo>
                  <a:pt x="2600" y="3464"/>
                </a:lnTo>
                <a:lnTo>
                  <a:pt x="2498" y="3382"/>
                </a:lnTo>
                <a:lnTo>
                  <a:pt x="2396" y="3300"/>
                </a:lnTo>
                <a:lnTo>
                  <a:pt x="2296" y="3214"/>
                </a:lnTo>
                <a:lnTo>
                  <a:pt x="2296" y="3214"/>
                </a:lnTo>
                <a:lnTo>
                  <a:pt x="2180" y="3116"/>
                </a:lnTo>
                <a:lnTo>
                  <a:pt x="2180" y="3116"/>
                </a:lnTo>
                <a:lnTo>
                  <a:pt x="2220" y="3040"/>
                </a:lnTo>
                <a:lnTo>
                  <a:pt x="2256" y="2964"/>
                </a:lnTo>
                <a:lnTo>
                  <a:pt x="2256" y="2964"/>
                </a:lnTo>
                <a:lnTo>
                  <a:pt x="2272" y="2928"/>
                </a:lnTo>
                <a:lnTo>
                  <a:pt x="2286" y="2890"/>
                </a:lnTo>
                <a:lnTo>
                  <a:pt x="2300" y="2852"/>
                </a:lnTo>
                <a:lnTo>
                  <a:pt x="2312" y="2814"/>
                </a:lnTo>
                <a:lnTo>
                  <a:pt x="2322" y="2774"/>
                </a:lnTo>
                <a:lnTo>
                  <a:pt x="2330" y="2736"/>
                </a:lnTo>
                <a:lnTo>
                  <a:pt x="2334" y="2696"/>
                </a:lnTo>
                <a:lnTo>
                  <a:pt x="2338" y="2654"/>
                </a:lnTo>
                <a:lnTo>
                  <a:pt x="2338" y="2654"/>
                </a:lnTo>
                <a:lnTo>
                  <a:pt x="2340" y="2608"/>
                </a:lnTo>
                <a:lnTo>
                  <a:pt x="2336" y="2562"/>
                </a:lnTo>
                <a:lnTo>
                  <a:pt x="2330" y="2518"/>
                </a:lnTo>
                <a:lnTo>
                  <a:pt x="2320" y="2474"/>
                </a:lnTo>
                <a:lnTo>
                  <a:pt x="2306" y="2432"/>
                </a:lnTo>
                <a:lnTo>
                  <a:pt x="2288" y="2390"/>
                </a:lnTo>
                <a:lnTo>
                  <a:pt x="2266" y="2350"/>
                </a:lnTo>
                <a:lnTo>
                  <a:pt x="2242" y="2310"/>
                </a:lnTo>
                <a:lnTo>
                  <a:pt x="2242" y="2310"/>
                </a:lnTo>
                <a:lnTo>
                  <a:pt x="2216" y="2274"/>
                </a:lnTo>
                <a:lnTo>
                  <a:pt x="2188" y="2238"/>
                </a:lnTo>
                <a:lnTo>
                  <a:pt x="2158" y="2206"/>
                </a:lnTo>
                <a:lnTo>
                  <a:pt x="2126" y="2174"/>
                </a:lnTo>
                <a:lnTo>
                  <a:pt x="2092" y="2144"/>
                </a:lnTo>
                <a:lnTo>
                  <a:pt x="2058" y="2116"/>
                </a:lnTo>
                <a:lnTo>
                  <a:pt x="2022" y="2088"/>
                </a:lnTo>
                <a:lnTo>
                  <a:pt x="1986" y="2062"/>
                </a:lnTo>
                <a:lnTo>
                  <a:pt x="1986" y="2062"/>
                </a:lnTo>
                <a:lnTo>
                  <a:pt x="1932" y="2024"/>
                </a:lnTo>
                <a:lnTo>
                  <a:pt x="1878" y="1990"/>
                </a:lnTo>
                <a:lnTo>
                  <a:pt x="1824" y="1956"/>
                </a:lnTo>
                <a:lnTo>
                  <a:pt x="1768" y="1924"/>
                </a:lnTo>
                <a:lnTo>
                  <a:pt x="1712" y="1894"/>
                </a:lnTo>
                <a:lnTo>
                  <a:pt x="1654" y="1864"/>
                </a:lnTo>
                <a:lnTo>
                  <a:pt x="1596" y="1836"/>
                </a:lnTo>
                <a:lnTo>
                  <a:pt x="1538" y="1808"/>
                </a:lnTo>
                <a:lnTo>
                  <a:pt x="1538" y="1808"/>
                </a:lnTo>
                <a:lnTo>
                  <a:pt x="1346" y="1724"/>
                </a:lnTo>
                <a:lnTo>
                  <a:pt x="1156" y="1640"/>
                </a:lnTo>
                <a:lnTo>
                  <a:pt x="774" y="1474"/>
                </a:lnTo>
                <a:lnTo>
                  <a:pt x="774" y="1474"/>
                </a:lnTo>
                <a:lnTo>
                  <a:pt x="710" y="1446"/>
                </a:lnTo>
                <a:lnTo>
                  <a:pt x="646" y="1416"/>
                </a:lnTo>
                <a:lnTo>
                  <a:pt x="584" y="1384"/>
                </a:lnTo>
                <a:lnTo>
                  <a:pt x="524" y="1350"/>
                </a:lnTo>
                <a:lnTo>
                  <a:pt x="466" y="1312"/>
                </a:lnTo>
                <a:lnTo>
                  <a:pt x="410" y="1272"/>
                </a:lnTo>
                <a:lnTo>
                  <a:pt x="354" y="1230"/>
                </a:lnTo>
                <a:lnTo>
                  <a:pt x="302" y="1184"/>
                </a:lnTo>
                <a:lnTo>
                  <a:pt x="302" y="1184"/>
                </a:lnTo>
                <a:lnTo>
                  <a:pt x="262" y="1144"/>
                </a:lnTo>
                <a:lnTo>
                  <a:pt x="224" y="1104"/>
                </a:lnTo>
                <a:lnTo>
                  <a:pt x="188" y="1062"/>
                </a:lnTo>
                <a:lnTo>
                  <a:pt x="158" y="1020"/>
                </a:lnTo>
                <a:lnTo>
                  <a:pt x="128" y="976"/>
                </a:lnTo>
                <a:lnTo>
                  <a:pt x="102" y="930"/>
                </a:lnTo>
                <a:lnTo>
                  <a:pt x="80" y="884"/>
                </a:lnTo>
                <a:lnTo>
                  <a:pt x="58" y="838"/>
                </a:lnTo>
                <a:lnTo>
                  <a:pt x="42" y="790"/>
                </a:lnTo>
                <a:lnTo>
                  <a:pt x="28" y="740"/>
                </a:lnTo>
                <a:lnTo>
                  <a:pt x="16" y="688"/>
                </a:lnTo>
                <a:lnTo>
                  <a:pt x="8" y="636"/>
                </a:lnTo>
                <a:lnTo>
                  <a:pt x="2" y="584"/>
                </a:lnTo>
                <a:lnTo>
                  <a:pt x="0" y="530"/>
                </a:lnTo>
                <a:lnTo>
                  <a:pt x="0" y="474"/>
                </a:lnTo>
                <a:lnTo>
                  <a:pt x="4" y="418"/>
                </a:lnTo>
                <a:lnTo>
                  <a:pt x="4" y="418"/>
                </a:lnTo>
                <a:lnTo>
                  <a:pt x="10" y="366"/>
                </a:lnTo>
                <a:lnTo>
                  <a:pt x="18" y="314"/>
                </a:lnTo>
                <a:lnTo>
                  <a:pt x="30" y="262"/>
                </a:lnTo>
                <a:lnTo>
                  <a:pt x="42" y="212"/>
                </a:lnTo>
                <a:lnTo>
                  <a:pt x="58" y="162"/>
                </a:lnTo>
                <a:lnTo>
                  <a:pt x="76" y="112"/>
                </a:lnTo>
                <a:lnTo>
                  <a:pt x="94" y="64"/>
                </a:lnTo>
                <a:lnTo>
                  <a:pt x="118" y="16"/>
                </a:lnTo>
                <a:lnTo>
                  <a:pt x="118" y="16"/>
                </a:lnTo>
                <a:lnTo>
                  <a:pt x="122" y="0"/>
                </a:lnTo>
                <a:lnTo>
                  <a:pt x="122"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Title 1"/>
          <p:cNvSpPr>
            <a:spLocks noGrp="1"/>
          </p:cNvSpPr>
          <p:nvPr>
            <p:ph type="ctrTitle" hasCustomPrompt="1"/>
          </p:nvPr>
        </p:nvSpPr>
        <p:spPr>
          <a:xfrm>
            <a:off x="407988" y="1358153"/>
            <a:ext cx="4774258" cy="14751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oAutofit/>
          </a:bodyPr>
          <a:lstStyle>
            <a:lvl1pPr>
              <a:defRPr lang="en-US" sz="2600" b="0" dirty="0">
                <a:solidFill>
                  <a:schemeClr val="accent1"/>
                </a:solidFill>
              </a:defRPr>
            </a:lvl1pPr>
          </a:lstStyle>
          <a:p>
            <a:pPr marL="0" lvl="0"/>
            <a:r>
              <a:rPr lang="en-US" dirty="0"/>
              <a:t>Click to insert title</a:t>
            </a:r>
          </a:p>
        </p:txBody>
      </p:sp>
      <p:sp>
        <p:nvSpPr>
          <p:cNvPr id="12" name="Subtitle 2"/>
          <p:cNvSpPr>
            <a:spLocks noGrp="1"/>
          </p:cNvSpPr>
          <p:nvPr>
            <p:ph type="subTitle" idx="1" hasCustomPrompt="1"/>
          </p:nvPr>
        </p:nvSpPr>
        <p:spPr>
          <a:xfrm>
            <a:off x="407988" y="2976180"/>
            <a:ext cx="4774257" cy="122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dirty="0">
                <a:solidFill>
                  <a:schemeClr val="accent1"/>
                </a:solidFill>
              </a:defRPr>
            </a:lvl1pPr>
          </a:lstStyle>
          <a:p>
            <a:pPr marL="0" lvl="0"/>
            <a:r>
              <a:rPr lang="en-US" dirty="0"/>
              <a:t>Click to insert presenter, location, and date</a:t>
            </a:r>
          </a:p>
        </p:txBody>
      </p:sp>
      <p:grpSp>
        <p:nvGrpSpPr>
          <p:cNvPr id="13" name="Group 14"/>
          <p:cNvGrpSpPr>
            <a:grpSpLocks noChangeAspect="1"/>
          </p:cNvGrpSpPr>
          <p:nvPr userDrawn="1"/>
        </p:nvGrpSpPr>
        <p:grpSpPr>
          <a:xfrm>
            <a:off x="416888" y="4537346"/>
            <a:ext cx="5040000" cy="1123654"/>
            <a:chOff x="728663" y="4465638"/>
            <a:chExt cx="5354637" cy="1193801"/>
          </a:xfrm>
        </p:grpSpPr>
        <p:sp>
          <p:nvSpPr>
            <p:cNvPr id="14"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2"/>
            <p:cNvSpPr>
              <a:spLocks noEditPoints="1"/>
            </p:cNvSpPr>
            <p:nvPr userDrawn="1"/>
          </p:nvSpPr>
          <p:spPr bwMode="auto">
            <a:xfrm>
              <a:off x="728663" y="4483101"/>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919349655"/>
      </p:ext>
    </p:extLst>
  </p:cSld>
  <p:clrMapOvr>
    <a:masterClrMapping/>
  </p:clrMapOvr>
  <p:extLst>
    <p:ext uri="{DCECCB84-F9BA-43D5-87BE-67443E8EF086}">
      <p15:sldGuideLst xmlns:p15="http://schemas.microsoft.com/office/powerpoint/2012/main">
        <p15:guide id="1" orient="horz" pos="3339" userDrawn="1">
          <p15:clr>
            <a:srgbClr val="FBAE40"/>
          </p15:clr>
        </p15:guide>
        <p15:guide id="2" pos="25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9" name="Object 8"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89" name="Freeform 5"/>
          <p:cNvSpPr>
            <a:spLocks/>
          </p:cNvSpPr>
          <p:nvPr userDrawn="1"/>
        </p:nvSpPr>
        <p:spPr bwMode="auto">
          <a:xfrm>
            <a:off x="1009650" y="0"/>
            <a:ext cx="11182350" cy="6858000"/>
          </a:xfrm>
          <a:custGeom>
            <a:avLst/>
            <a:gdLst/>
            <a:ahLst/>
            <a:cxnLst>
              <a:cxn ang="0">
                <a:pos x="0" y="0"/>
              </a:cxn>
              <a:cxn ang="0">
                <a:pos x="7044" y="0"/>
              </a:cxn>
              <a:cxn ang="0">
                <a:pos x="7044" y="4320"/>
              </a:cxn>
              <a:cxn ang="0">
                <a:pos x="7040" y="4320"/>
              </a:cxn>
              <a:cxn ang="0">
                <a:pos x="4170" y="4320"/>
              </a:cxn>
              <a:cxn ang="0">
                <a:pos x="4150" y="4318"/>
              </a:cxn>
              <a:cxn ang="0">
                <a:pos x="4132" y="4308"/>
              </a:cxn>
              <a:cxn ang="0">
                <a:pos x="3522" y="3806"/>
              </a:cxn>
              <a:cxn ang="0">
                <a:pos x="3468" y="3760"/>
              </a:cxn>
              <a:cxn ang="0">
                <a:pos x="3416" y="3714"/>
              </a:cxn>
              <a:cxn ang="0">
                <a:pos x="3492" y="3568"/>
              </a:cxn>
              <a:cxn ang="0">
                <a:pos x="3522" y="3504"/>
              </a:cxn>
              <a:cxn ang="0">
                <a:pos x="3578" y="3378"/>
              </a:cxn>
              <a:cxn ang="0">
                <a:pos x="3622" y="3248"/>
              </a:cxn>
              <a:cxn ang="0">
                <a:pos x="3652" y="3116"/>
              </a:cxn>
              <a:cxn ang="0">
                <a:pos x="3664" y="3046"/>
              </a:cxn>
              <a:cxn ang="0">
                <a:pos x="3670" y="2964"/>
              </a:cxn>
              <a:cxn ang="0">
                <a:pos x="3670" y="2884"/>
              </a:cxn>
              <a:cxn ang="0">
                <a:pos x="3662" y="2802"/>
              </a:cxn>
              <a:cxn ang="0">
                <a:pos x="3648" y="2722"/>
              </a:cxn>
              <a:cxn ang="0">
                <a:pos x="3632" y="2666"/>
              </a:cxn>
              <a:cxn ang="0">
                <a:pos x="3590" y="2560"/>
              </a:cxn>
              <a:cxn ang="0">
                <a:pos x="3536" y="2460"/>
              </a:cxn>
              <a:cxn ang="0">
                <a:pos x="3470" y="2366"/>
              </a:cxn>
              <a:cxn ang="0">
                <a:pos x="3434" y="2322"/>
              </a:cxn>
              <a:cxn ang="0">
                <a:pos x="3338" y="2220"/>
              </a:cxn>
              <a:cxn ang="0">
                <a:pos x="3236" y="2130"/>
              </a:cxn>
              <a:cxn ang="0">
                <a:pos x="3126" y="2046"/>
              </a:cxn>
              <a:cxn ang="0">
                <a:pos x="3012" y="1966"/>
              </a:cxn>
              <a:cxn ang="0">
                <a:pos x="2932" y="1916"/>
              </a:cxn>
              <a:cxn ang="0">
                <a:pos x="2766" y="1818"/>
              </a:cxn>
              <a:cxn ang="0">
                <a:pos x="2598" y="1728"/>
              </a:cxn>
              <a:cxn ang="0">
                <a:pos x="2340" y="1602"/>
              </a:cxn>
              <a:cxn ang="0">
                <a:pos x="2198" y="1536"/>
              </a:cxn>
              <a:cxn ang="0">
                <a:pos x="1772" y="1348"/>
              </a:cxn>
              <a:cxn ang="0">
                <a:pos x="1200" y="1106"/>
              </a:cxn>
              <a:cxn ang="0">
                <a:pos x="1118" y="1070"/>
              </a:cxn>
              <a:cxn ang="0">
                <a:pos x="954" y="994"/>
              </a:cxn>
              <a:cxn ang="0">
                <a:pos x="798" y="908"/>
              </a:cxn>
              <a:cxn ang="0">
                <a:pos x="646" y="814"/>
              </a:cxn>
              <a:cxn ang="0">
                <a:pos x="572" y="760"/>
              </a:cxn>
              <a:cxn ang="0">
                <a:pos x="448" y="658"/>
              </a:cxn>
              <a:cxn ang="0">
                <a:pos x="332" y="548"/>
              </a:cxn>
              <a:cxn ang="0">
                <a:pos x="228" y="426"/>
              </a:cxn>
              <a:cxn ang="0">
                <a:pos x="136" y="292"/>
              </a:cxn>
              <a:cxn ang="0">
                <a:pos x="94" y="222"/>
              </a:cxn>
              <a:cxn ang="0">
                <a:pos x="58" y="150"/>
              </a:cxn>
              <a:cxn ang="0">
                <a:pos x="28" y="76"/>
              </a:cxn>
              <a:cxn ang="0">
                <a:pos x="0" y="0"/>
              </a:cxn>
            </a:cxnLst>
            <a:rect l="0" t="0" r="r" b="b"/>
            <a:pathLst>
              <a:path w="7044" h="4320">
                <a:moveTo>
                  <a:pt x="0" y="0"/>
                </a:moveTo>
                <a:lnTo>
                  <a:pt x="0" y="0"/>
                </a:lnTo>
                <a:lnTo>
                  <a:pt x="7044" y="0"/>
                </a:lnTo>
                <a:lnTo>
                  <a:pt x="7044" y="0"/>
                </a:lnTo>
                <a:lnTo>
                  <a:pt x="7044" y="4320"/>
                </a:lnTo>
                <a:lnTo>
                  <a:pt x="7044" y="4320"/>
                </a:lnTo>
                <a:lnTo>
                  <a:pt x="7040" y="4320"/>
                </a:lnTo>
                <a:lnTo>
                  <a:pt x="7040" y="4320"/>
                </a:lnTo>
                <a:lnTo>
                  <a:pt x="4170" y="4320"/>
                </a:lnTo>
                <a:lnTo>
                  <a:pt x="4170" y="4320"/>
                </a:lnTo>
                <a:lnTo>
                  <a:pt x="4160" y="4320"/>
                </a:lnTo>
                <a:lnTo>
                  <a:pt x="4150" y="4318"/>
                </a:lnTo>
                <a:lnTo>
                  <a:pt x="4140" y="4314"/>
                </a:lnTo>
                <a:lnTo>
                  <a:pt x="4132" y="4308"/>
                </a:lnTo>
                <a:lnTo>
                  <a:pt x="4132" y="4308"/>
                </a:lnTo>
                <a:lnTo>
                  <a:pt x="3522" y="3806"/>
                </a:lnTo>
                <a:lnTo>
                  <a:pt x="3522" y="3806"/>
                </a:lnTo>
                <a:lnTo>
                  <a:pt x="3468" y="3760"/>
                </a:lnTo>
                <a:lnTo>
                  <a:pt x="3416" y="3714"/>
                </a:lnTo>
                <a:lnTo>
                  <a:pt x="3416" y="3714"/>
                </a:lnTo>
                <a:lnTo>
                  <a:pt x="3454" y="3640"/>
                </a:lnTo>
                <a:lnTo>
                  <a:pt x="3492" y="3568"/>
                </a:lnTo>
                <a:lnTo>
                  <a:pt x="3492" y="3568"/>
                </a:lnTo>
                <a:lnTo>
                  <a:pt x="3522" y="3504"/>
                </a:lnTo>
                <a:lnTo>
                  <a:pt x="3552" y="3442"/>
                </a:lnTo>
                <a:lnTo>
                  <a:pt x="3578" y="3378"/>
                </a:lnTo>
                <a:lnTo>
                  <a:pt x="3600" y="3314"/>
                </a:lnTo>
                <a:lnTo>
                  <a:pt x="3622" y="3248"/>
                </a:lnTo>
                <a:lnTo>
                  <a:pt x="3638" y="3182"/>
                </a:lnTo>
                <a:lnTo>
                  <a:pt x="3652" y="3116"/>
                </a:lnTo>
                <a:lnTo>
                  <a:pt x="3664" y="3046"/>
                </a:lnTo>
                <a:lnTo>
                  <a:pt x="3664" y="3046"/>
                </a:lnTo>
                <a:lnTo>
                  <a:pt x="3668" y="3006"/>
                </a:lnTo>
                <a:lnTo>
                  <a:pt x="3670" y="2964"/>
                </a:lnTo>
                <a:lnTo>
                  <a:pt x="3670" y="2924"/>
                </a:lnTo>
                <a:lnTo>
                  <a:pt x="3670" y="2884"/>
                </a:lnTo>
                <a:lnTo>
                  <a:pt x="3666" y="2844"/>
                </a:lnTo>
                <a:lnTo>
                  <a:pt x="3662" y="2802"/>
                </a:lnTo>
                <a:lnTo>
                  <a:pt x="3656" y="2762"/>
                </a:lnTo>
                <a:lnTo>
                  <a:pt x="3648" y="2722"/>
                </a:lnTo>
                <a:lnTo>
                  <a:pt x="3648" y="2722"/>
                </a:lnTo>
                <a:lnTo>
                  <a:pt x="3632" y="2666"/>
                </a:lnTo>
                <a:lnTo>
                  <a:pt x="3612" y="2612"/>
                </a:lnTo>
                <a:lnTo>
                  <a:pt x="3590" y="2560"/>
                </a:lnTo>
                <a:lnTo>
                  <a:pt x="3564" y="2508"/>
                </a:lnTo>
                <a:lnTo>
                  <a:pt x="3536" y="2460"/>
                </a:lnTo>
                <a:lnTo>
                  <a:pt x="3504" y="2412"/>
                </a:lnTo>
                <a:lnTo>
                  <a:pt x="3470" y="2366"/>
                </a:lnTo>
                <a:lnTo>
                  <a:pt x="3434" y="2322"/>
                </a:lnTo>
                <a:lnTo>
                  <a:pt x="3434" y="2322"/>
                </a:lnTo>
                <a:lnTo>
                  <a:pt x="3388" y="2270"/>
                </a:lnTo>
                <a:lnTo>
                  <a:pt x="3338" y="2220"/>
                </a:lnTo>
                <a:lnTo>
                  <a:pt x="3288" y="2174"/>
                </a:lnTo>
                <a:lnTo>
                  <a:pt x="3236" y="2130"/>
                </a:lnTo>
                <a:lnTo>
                  <a:pt x="3182" y="2086"/>
                </a:lnTo>
                <a:lnTo>
                  <a:pt x="3126" y="2046"/>
                </a:lnTo>
                <a:lnTo>
                  <a:pt x="3070" y="2006"/>
                </a:lnTo>
                <a:lnTo>
                  <a:pt x="3012" y="1966"/>
                </a:lnTo>
                <a:lnTo>
                  <a:pt x="3012" y="1966"/>
                </a:lnTo>
                <a:lnTo>
                  <a:pt x="2932" y="1916"/>
                </a:lnTo>
                <a:lnTo>
                  <a:pt x="2850" y="1866"/>
                </a:lnTo>
                <a:lnTo>
                  <a:pt x="2766" y="1818"/>
                </a:lnTo>
                <a:lnTo>
                  <a:pt x="2682" y="1772"/>
                </a:lnTo>
                <a:lnTo>
                  <a:pt x="2598" y="1728"/>
                </a:lnTo>
                <a:lnTo>
                  <a:pt x="2512" y="1686"/>
                </a:lnTo>
                <a:lnTo>
                  <a:pt x="2340" y="1602"/>
                </a:lnTo>
                <a:lnTo>
                  <a:pt x="2340" y="1602"/>
                </a:lnTo>
                <a:lnTo>
                  <a:pt x="2198" y="1536"/>
                </a:lnTo>
                <a:lnTo>
                  <a:pt x="2056" y="1472"/>
                </a:lnTo>
                <a:lnTo>
                  <a:pt x="1772" y="1348"/>
                </a:lnTo>
                <a:lnTo>
                  <a:pt x="1486" y="1226"/>
                </a:lnTo>
                <a:lnTo>
                  <a:pt x="1200" y="1106"/>
                </a:lnTo>
                <a:lnTo>
                  <a:pt x="1200" y="1106"/>
                </a:lnTo>
                <a:lnTo>
                  <a:pt x="1118" y="1070"/>
                </a:lnTo>
                <a:lnTo>
                  <a:pt x="1036" y="1034"/>
                </a:lnTo>
                <a:lnTo>
                  <a:pt x="954" y="994"/>
                </a:lnTo>
                <a:lnTo>
                  <a:pt x="876" y="952"/>
                </a:lnTo>
                <a:lnTo>
                  <a:pt x="798" y="908"/>
                </a:lnTo>
                <a:lnTo>
                  <a:pt x="720" y="862"/>
                </a:lnTo>
                <a:lnTo>
                  <a:pt x="646" y="814"/>
                </a:lnTo>
                <a:lnTo>
                  <a:pt x="572" y="760"/>
                </a:lnTo>
                <a:lnTo>
                  <a:pt x="572" y="760"/>
                </a:lnTo>
                <a:lnTo>
                  <a:pt x="508" y="710"/>
                </a:lnTo>
                <a:lnTo>
                  <a:pt x="448" y="658"/>
                </a:lnTo>
                <a:lnTo>
                  <a:pt x="388" y="604"/>
                </a:lnTo>
                <a:lnTo>
                  <a:pt x="332" y="548"/>
                </a:lnTo>
                <a:lnTo>
                  <a:pt x="278" y="488"/>
                </a:lnTo>
                <a:lnTo>
                  <a:pt x="228" y="426"/>
                </a:lnTo>
                <a:lnTo>
                  <a:pt x="180" y="360"/>
                </a:lnTo>
                <a:lnTo>
                  <a:pt x="136" y="292"/>
                </a:lnTo>
                <a:lnTo>
                  <a:pt x="136" y="292"/>
                </a:lnTo>
                <a:lnTo>
                  <a:pt x="94" y="222"/>
                </a:lnTo>
                <a:lnTo>
                  <a:pt x="76" y="186"/>
                </a:lnTo>
                <a:lnTo>
                  <a:pt x="58" y="150"/>
                </a:lnTo>
                <a:lnTo>
                  <a:pt x="42" y="114"/>
                </a:lnTo>
                <a:lnTo>
                  <a:pt x="28" y="76"/>
                </a:lnTo>
                <a:lnTo>
                  <a:pt x="14" y="38"/>
                </a:lnTo>
                <a:lnTo>
                  <a:pt x="0" y="0"/>
                </a:lnTo>
                <a:lnTo>
                  <a:pt x="0"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15" name="Group 14"/>
          <p:cNvGrpSpPr>
            <a:grpSpLocks noChangeAspect="1"/>
          </p:cNvGrpSpPr>
          <p:nvPr userDrawn="1"/>
        </p:nvGrpSpPr>
        <p:grpSpPr>
          <a:xfrm>
            <a:off x="416888" y="4537346"/>
            <a:ext cx="5040000" cy="1123654"/>
            <a:chOff x="728663" y="4465638"/>
            <a:chExt cx="5354637" cy="1193801"/>
          </a:xfrm>
        </p:grpSpPr>
        <p:sp>
          <p:nvSpPr>
            <p:cNvPr id="16"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728663" y="4483101"/>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2" name="Subtitle 2"/>
          <p:cNvSpPr>
            <a:spLocks noGrp="1"/>
          </p:cNvSpPr>
          <p:nvPr>
            <p:ph type="subTitle" idx="1" hasCustomPrompt="1"/>
          </p:nvPr>
        </p:nvSpPr>
        <p:spPr>
          <a:xfrm>
            <a:off x="5665976" y="1690688"/>
            <a:ext cx="6234859" cy="11260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lang="en-US" sz="1600" dirty="0">
                <a:solidFill>
                  <a:schemeClr val="bg1"/>
                </a:solidFill>
              </a:defRPr>
            </a:lvl1pPr>
          </a:lstStyle>
          <a:p>
            <a:pPr marL="0" lvl="0"/>
            <a:r>
              <a:rPr lang="en-US" dirty="0"/>
              <a:t>Click to insert presenter, location, and date</a:t>
            </a:r>
          </a:p>
        </p:txBody>
      </p:sp>
      <p:sp>
        <p:nvSpPr>
          <p:cNvPr id="2" name="Titre 1"/>
          <p:cNvSpPr>
            <a:spLocks noGrp="1"/>
          </p:cNvSpPr>
          <p:nvPr>
            <p:ph type="title" hasCustomPrompt="1"/>
          </p:nvPr>
        </p:nvSpPr>
        <p:spPr>
          <a:xfrm>
            <a:off x="5655320" y="622300"/>
            <a:ext cx="6260455" cy="1068388"/>
          </a:xfrm>
          <a:prstGeom prst="rect">
            <a:avLst/>
          </a:prstGeom>
        </p:spPr>
        <p:txBody>
          <a:bodyPr lIns="0" anchor="b"/>
          <a:lstStyle>
            <a:lvl1pPr>
              <a:defRPr sz="2600">
                <a:solidFill>
                  <a:schemeClr val="accent2"/>
                </a:solidFill>
              </a:defRPr>
            </a:lvl1pPr>
          </a:lstStyle>
          <a:p>
            <a:r>
              <a:rPr lang="en-US" dirty="0"/>
              <a:t>Click to insert title</a:t>
            </a:r>
          </a:p>
        </p:txBody>
      </p:sp>
    </p:spTree>
    <p:extLst>
      <p:ext uri="{BB962C8B-B14F-4D97-AF65-F5344CB8AC3E}">
        <p14:creationId xmlns:p14="http://schemas.microsoft.com/office/powerpoint/2010/main" val="2291765487"/>
      </p:ext>
    </p:extLst>
  </p:cSld>
  <p:clrMapOvr>
    <a:masterClrMapping/>
  </p:clrMapOvr>
  <p:extLst>
    <p:ext uri="{DCECCB84-F9BA-43D5-87BE-67443E8EF086}">
      <p15:sldGuideLst xmlns:p15="http://schemas.microsoft.com/office/powerpoint/2012/main">
        <p15:guide id="1" orient="horz" pos="3339" userDrawn="1">
          <p15:clr>
            <a:srgbClr val="FBAE40"/>
          </p15:clr>
        </p15:guide>
        <p15:guide id="2" pos="257"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E6E7E7"/>
        </a:solidFill>
        <a:effectLst/>
      </p:bgPr>
    </p:bg>
    <p:spTree>
      <p:nvGrpSpPr>
        <p:cNvPr id="1" name=""/>
        <p:cNvGrpSpPr/>
        <p:nvPr/>
      </p:nvGrpSpPr>
      <p:grpSpPr>
        <a:xfrm>
          <a:off x="0" y="0"/>
          <a:ext cx="0" cy="0"/>
          <a:chOff x="0" y="0"/>
          <a:chExt cx="0" cy="0"/>
        </a:xfrm>
      </p:grpSpPr>
      <p:graphicFrame>
        <p:nvGraphicFramePr>
          <p:cNvPr id="16" name="Object 15"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6" name="Object 1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6" name="Freeform 6"/>
          <p:cNvSpPr>
            <a:spLocks/>
          </p:cNvSpPr>
          <p:nvPr userDrawn="1"/>
        </p:nvSpPr>
        <p:spPr bwMode="auto">
          <a:xfrm>
            <a:off x="3771900" y="1847851"/>
            <a:ext cx="8420100" cy="5010150"/>
          </a:xfrm>
          <a:custGeom>
            <a:avLst/>
            <a:gdLst/>
            <a:ahLst/>
            <a:cxnLst>
              <a:cxn ang="0">
                <a:pos x="5302" y="3130"/>
              </a:cxn>
              <a:cxn ang="0">
                <a:pos x="5302" y="994"/>
              </a:cxn>
              <a:cxn ang="0">
                <a:pos x="5302" y="982"/>
              </a:cxn>
              <a:cxn ang="0">
                <a:pos x="5302" y="966"/>
              </a:cxn>
              <a:cxn ang="0">
                <a:pos x="5298" y="962"/>
              </a:cxn>
              <a:cxn ang="0">
                <a:pos x="5284" y="968"/>
              </a:cxn>
              <a:cxn ang="0">
                <a:pos x="5234" y="992"/>
              </a:cxn>
              <a:cxn ang="0">
                <a:pos x="5132" y="1030"/>
              </a:cxn>
              <a:cxn ang="0">
                <a:pos x="5080" y="1044"/>
              </a:cxn>
              <a:cxn ang="0">
                <a:pos x="4944" y="1076"/>
              </a:cxn>
              <a:cxn ang="0">
                <a:pos x="4806" y="1094"/>
              </a:cxn>
              <a:cxn ang="0">
                <a:pos x="4668" y="1104"/>
              </a:cxn>
              <a:cxn ang="0">
                <a:pos x="4528" y="1102"/>
              </a:cxn>
              <a:cxn ang="0">
                <a:pos x="4436" y="1098"/>
              </a:cxn>
              <a:cxn ang="0">
                <a:pos x="4254" y="1080"/>
              </a:cxn>
              <a:cxn ang="0">
                <a:pos x="4074" y="1054"/>
              </a:cxn>
              <a:cxn ang="0">
                <a:pos x="3894" y="1018"/>
              </a:cxn>
              <a:cxn ang="0">
                <a:pos x="3806" y="996"/>
              </a:cxn>
              <a:cxn ang="0">
                <a:pos x="3518" y="918"/>
              </a:cxn>
              <a:cxn ang="0">
                <a:pos x="3236" y="828"/>
              </a:cxn>
              <a:cxn ang="0">
                <a:pos x="2956" y="724"/>
              </a:cxn>
              <a:cxn ang="0">
                <a:pos x="2680" y="612"/>
              </a:cxn>
              <a:cxn ang="0">
                <a:pos x="2522" y="544"/>
              </a:cxn>
              <a:cxn ang="0">
                <a:pos x="2210" y="402"/>
              </a:cxn>
              <a:cxn ang="0">
                <a:pos x="1902" y="250"/>
              </a:cxn>
              <a:cxn ang="0">
                <a:pos x="1596" y="92"/>
              </a:cxn>
              <a:cxn ang="0">
                <a:pos x="1446" y="10"/>
              </a:cxn>
              <a:cxn ang="0">
                <a:pos x="1434" y="4"/>
              </a:cxn>
              <a:cxn ang="0">
                <a:pos x="1432" y="0"/>
              </a:cxn>
              <a:cxn ang="0">
                <a:pos x="1424" y="0"/>
              </a:cxn>
              <a:cxn ang="0">
                <a:pos x="1286" y="88"/>
              </a:cxn>
              <a:cxn ang="0">
                <a:pos x="1132" y="194"/>
              </a:cxn>
              <a:cxn ang="0">
                <a:pos x="982" y="304"/>
              </a:cxn>
              <a:cxn ang="0">
                <a:pos x="838" y="422"/>
              </a:cxn>
              <a:cxn ang="0">
                <a:pos x="702" y="548"/>
              </a:cxn>
              <a:cxn ang="0">
                <a:pos x="660" y="592"/>
              </a:cxn>
              <a:cxn ang="0">
                <a:pos x="578" y="678"/>
              </a:cxn>
              <a:cxn ang="0">
                <a:pos x="500" y="768"/>
              </a:cxn>
              <a:cxn ang="0">
                <a:pos x="428" y="862"/>
              </a:cxn>
              <a:cxn ang="0">
                <a:pos x="360" y="958"/>
              </a:cxn>
              <a:cxn ang="0">
                <a:pos x="296" y="1058"/>
              </a:cxn>
              <a:cxn ang="0">
                <a:pos x="240" y="1162"/>
              </a:cxn>
              <a:cxn ang="0">
                <a:pos x="188" y="1270"/>
              </a:cxn>
              <a:cxn ang="0">
                <a:pos x="164" y="1326"/>
              </a:cxn>
              <a:cxn ang="0">
                <a:pos x="114" y="1460"/>
              </a:cxn>
              <a:cxn ang="0">
                <a:pos x="72" y="1596"/>
              </a:cxn>
              <a:cxn ang="0">
                <a:pos x="42" y="1736"/>
              </a:cxn>
              <a:cxn ang="0">
                <a:pos x="18" y="1876"/>
              </a:cxn>
              <a:cxn ang="0">
                <a:pos x="10" y="1958"/>
              </a:cxn>
              <a:cxn ang="0">
                <a:pos x="4" y="2038"/>
              </a:cxn>
              <a:cxn ang="0">
                <a:pos x="2" y="2052"/>
              </a:cxn>
              <a:cxn ang="0">
                <a:pos x="0" y="2054"/>
              </a:cxn>
              <a:cxn ang="0">
                <a:pos x="0" y="2312"/>
              </a:cxn>
              <a:cxn ang="0">
                <a:pos x="6" y="2330"/>
              </a:cxn>
              <a:cxn ang="0">
                <a:pos x="6" y="2350"/>
              </a:cxn>
              <a:cxn ang="0">
                <a:pos x="26" y="2552"/>
              </a:cxn>
              <a:cxn ang="0">
                <a:pos x="56" y="2752"/>
              </a:cxn>
              <a:cxn ang="0">
                <a:pos x="100" y="2950"/>
              </a:cxn>
              <a:cxn ang="0">
                <a:pos x="150" y="3148"/>
              </a:cxn>
              <a:cxn ang="0">
                <a:pos x="154" y="3156"/>
              </a:cxn>
              <a:cxn ang="0">
                <a:pos x="5304" y="3156"/>
              </a:cxn>
              <a:cxn ang="0">
                <a:pos x="5302" y="3130"/>
              </a:cxn>
            </a:cxnLst>
            <a:rect l="0" t="0" r="r" b="b"/>
            <a:pathLst>
              <a:path w="5304" h="3156">
                <a:moveTo>
                  <a:pt x="5302" y="3130"/>
                </a:moveTo>
                <a:lnTo>
                  <a:pt x="5302" y="3130"/>
                </a:lnTo>
                <a:lnTo>
                  <a:pt x="5302" y="994"/>
                </a:lnTo>
                <a:lnTo>
                  <a:pt x="5302" y="994"/>
                </a:lnTo>
                <a:lnTo>
                  <a:pt x="5302" y="982"/>
                </a:lnTo>
                <a:lnTo>
                  <a:pt x="5302" y="982"/>
                </a:lnTo>
                <a:lnTo>
                  <a:pt x="5302" y="968"/>
                </a:lnTo>
                <a:lnTo>
                  <a:pt x="5302" y="966"/>
                </a:lnTo>
                <a:lnTo>
                  <a:pt x="5300" y="964"/>
                </a:lnTo>
                <a:lnTo>
                  <a:pt x="5298" y="962"/>
                </a:lnTo>
                <a:lnTo>
                  <a:pt x="5294" y="964"/>
                </a:lnTo>
                <a:lnTo>
                  <a:pt x="5284" y="968"/>
                </a:lnTo>
                <a:lnTo>
                  <a:pt x="5284" y="968"/>
                </a:lnTo>
                <a:lnTo>
                  <a:pt x="5234" y="992"/>
                </a:lnTo>
                <a:lnTo>
                  <a:pt x="5184" y="1012"/>
                </a:lnTo>
                <a:lnTo>
                  <a:pt x="5132" y="1030"/>
                </a:lnTo>
                <a:lnTo>
                  <a:pt x="5080" y="1044"/>
                </a:lnTo>
                <a:lnTo>
                  <a:pt x="5080" y="1044"/>
                </a:lnTo>
                <a:lnTo>
                  <a:pt x="5012" y="1062"/>
                </a:lnTo>
                <a:lnTo>
                  <a:pt x="4944" y="1076"/>
                </a:lnTo>
                <a:lnTo>
                  <a:pt x="4876" y="1086"/>
                </a:lnTo>
                <a:lnTo>
                  <a:pt x="4806" y="1094"/>
                </a:lnTo>
                <a:lnTo>
                  <a:pt x="4736" y="1100"/>
                </a:lnTo>
                <a:lnTo>
                  <a:pt x="4668" y="1104"/>
                </a:lnTo>
                <a:lnTo>
                  <a:pt x="4598" y="1104"/>
                </a:lnTo>
                <a:lnTo>
                  <a:pt x="4528" y="1102"/>
                </a:lnTo>
                <a:lnTo>
                  <a:pt x="4528" y="1102"/>
                </a:lnTo>
                <a:lnTo>
                  <a:pt x="4436" y="1098"/>
                </a:lnTo>
                <a:lnTo>
                  <a:pt x="4344" y="1090"/>
                </a:lnTo>
                <a:lnTo>
                  <a:pt x="4254" y="1080"/>
                </a:lnTo>
                <a:lnTo>
                  <a:pt x="4164" y="1068"/>
                </a:lnTo>
                <a:lnTo>
                  <a:pt x="4074" y="1054"/>
                </a:lnTo>
                <a:lnTo>
                  <a:pt x="3984" y="1036"/>
                </a:lnTo>
                <a:lnTo>
                  <a:pt x="3894" y="1018"/>
                </a:lnTo>
                <a:lnTo>
                  <a:pt x="3806" y="996"/>
                </a:lnTo>
                <a:lnTo>
                  <a:pt x="3806" y="996"/>
                </a:lnTo>
                <a:lnTo>
                  <a:pt x="3660" y="960"/>
                </a:lnTo>
                <a:lnTo>
                  <a:pt x="3518" y="918"/>
                </a:lnTo>
                <a:lnTo>
                  <a:pt x="3376" y="874"/>
                </a:lnTo>
                <a:lnTo>
                  <a:pt x="3236" y="828"/>
                </a:lnTo>
                <a:lnTo>
                  <a:pt x="3096" y="778"/>
                </a:lnTo>
                <a:lnTo>
                  <a:pt x="2956" y="724"/>
                </a:lnTo>
                <a:lnTo>
                  <a:pt x="2818" y="670"/>
                </a:lnTo>
                <a:lnTo>
                  <a:pt x="2680" y="612"/>
                </a:lnTo>
                <a:lnTo>
                  <a:pt x="2680" y="612"/>
                </a:lnTo>
                <a:lnTo>
                  <a:pt x="2522" y="544"/>
                </a:lnTo>
                <a:lnTo>
                  <a:pt x="2366" y="474"/>
                </a:lnTo>
                <a:lnTo>
                  <a:pt x="2210" y="402"/>
                </a:lnTo>
                <a:lnTo>
                  <a:pt x="2056" y="326"/>
                </a:lnTo>
                <a:lnTo>
                  <a:pt x="1902" y="250"/>
                </a:lnTo>
                <a:lnTo>
                  <a:pt x="1748" y="172"/>
                </a:lnTo>
                <a:lnTo>
                  <a:pt x="1596" y="92"/>
                </a:lnTo>
                <a:lnTo>
                  <a:pt x="1446" y="10"/>
                </a:lnTo>
                <a:lnTo>
                  <a:pt x="1446" y="10"/>
                </a:lnTo>
                <a:lnTo>
                  <a:pt x="1438" y="6"/>
                </a:lnTo>
                <a:lnTo>
                  <a:pt x="1434" y="4"/>
                </a:lnTo>
                <a:lnTo>
                  <a:pt x="1432" y="0"/>
                </a:lnTo>
                <a:lnTo>
                  <a:pt x="1432" y="0"/>
                </a:lnTo>
                <a:lnTo>
                  <a:pt x="1424" y="0"/>
                </a:lnTo>
                <a:lnTo>
                  <a:pt x="1424" y="0"/>
                </a:lnTo>
                <a:lnTo>
                  <a:pt x="1286" y="88"/>
                </a:lnTo>
                <a:lnTo>
                  <a:pt x="1286" y="88"/>
                </a:lnTo>
                <a:lnTo>
                  <a:pt x="1208" y="140"/>
                </a:lnTo>
                <a:lnTo>
                  <a:pt x="1132" y="194"/>
                </a:lnTo>
                <a:lnTo>
                  <a:pt x="1056" y="248"/>
                </a:lnTo>
                <a:lnTo>
                  <a:pt x="982" y="304"/>
                </a:lnTo>
                <a:lnTo>
                  <a:pt x="910" y="362"/>
                </a:lnTo>
                <a:lnTo>
                  <a:pt x="838" y="422"/>
                </a:lnTo>
                <a:lnTo>
                  <a:pt x="770" y="484"/>
                </a:lnTo>
                <a:lnTo>
                  <a:pt x="702" y="548"/>
                </a:lnTo>
                <a:lnTo>
                  <a:pt x="702" y="548"/>
                </a:lnTo>
                <a:lnTo>
                  <a:pt x="660" y="592"/>
                </a:lnTo>
                <a:lnTo>
                  <a:pt x="618" y="634"/>
                </a:lnTo>
                <a:lnTo>
                  <a:pt x="578" y="678"/>
                </a:lnTo>
                <a:lnTo>
                  <a:pt x="538" y="724"/>
                </a:lnTo>
                <a:lnTo>
                  <a:pt x="500" y="768"/>
                </a:lnTo>
                <a:lnTo>
                  <a:pt x="464" y="814"/>
                </a:lnTo>
                <a:lnTo>
                  <a:pt x="428" y="862"/>
                </a:lnTo>
                <a:lnTo>
                  <a:pt x="392" y="910"/>
                </a:lnTo>
                <a:lnTo>
                  <a:pt x="360" y="958"/>
                </a:lnTo>
                <a:lnTo>
                  <a:pt x="328" y="1008"/>
                </a:lnTo>
                <a:lnTo>
                  <a:pt x="296" y="1058"/>
                </a:lnTo>
                <a:lnTo>
                  <a:pt x="268" y="1110"/>
                </a:lnTo>
                <a:lnTo>
                  <a:pt x="240" y="1162"/>
                </a:lnTo>
                <a:lnTo>
                  <a:pt x="212" y="1216"/>
                </a:lnTo>
                <a:lnTo>
                  <a:pt x="188" y="1270"/>
                </a:lnTo>
                <a:lnTo>
                  <a:pt x="164" y="1326"/>
                </a:lnTo>
                <a:lnTo>
                  <a:pt x="164" y="1326"/>
                </a:lnTo>
                <a:lnTo>
                  <a:pt x="136" y="1392"/>
                </a:lnTo>
                <a:lnTo>
                  <a:pt x="114" y="1460"/>
                </a:lnTo>
                <a:lnTo>
                  <a:pt x="92" y="1528"/>
                </a:lnTo>
                <a:lnTo>
                  <a:pt x="72" y="1596"/>
                </a:lnTo>
                <a:lnTo>
                  <a:pt x="56" y="1666"/>
                </a:lnTo>
                <a:lnTo>
                  <a:pt x="42" y="1736"/>
                </a:lnTo>
                <a:lnTo>
                  <a:pt x="28" y="1806"/>
                </a:lnTo>
                <a:lnTo>
                  <a:pt x="18" y="1876"/>
                </a:lnTo>
                <a:lnTo>
                  <a:pt x="18" y="1876"/>
                </a:lnTo>
                <a:lnTo>
                  <a:pt x="10" y="1958"/>
                </a:lnTo>
                <a:lnTo>
                  <a:pt x="4" y="2038"/>
                </a:lnTo>
                <a:lnTo>
                  <a:pt x="4" y="2038"/>
                </a:lnTo>
                <a:lnTo>
                  <a:pt x="4" y="2048"/>
                </a:lnTo>
                <a:lnTo>
                  <a:pt x="2" y="2052"/>
                </a:lnTo>
                <a:lnTo>
                  <a:pt x="0" y="2054"/>
                </a:lnTo>
                <a:lnTo>
                  <a:pt x="0" y="2054"/>
                </a:lnTo>
                <a:lnTo>
                  <a:pt x="0" y="2312"/>
                </a:lnTo>
                <a:lnTo>
                  <a:pt x="0" y="2312"/>
                </a:lnTo>
                <a:lnTo>
                  <a:pt x="4" y="2320"/>
                </a:lnTo>
                <a:lnTo>
                  <a:pt x="6" y="2330"/>
                </a:lnTo>
                <a:lnTo>
                  <a:pt x="6" y="2350"/>
                </a:lnTo>
                <a:lnTo>
                  <a:pt x="6" y="2350"/>
                </a:lnTo>
                <a:lnTo>
                  <a:pt x="14" y="2452"/>
                </a:lnTo>
                <a:lnTo>
                  <a:pt x="26" y="2552"/>
                </a:lnTo>
                <a:lnTo>
                  <a:pt x="40" y="2652"/>
                </a:lnTo>
                <a:lnTo>
                  <a:pt x="56" y="2752"/>
                </a:lnTo>
                <a:lnTo>
                  <a:pt x="76" y="2852"/>
                </a:lnTo>
                <a:lnTo>
                  <a:pt x="100" y="2950"/>
                </a:lnTo>
                <a:lnTo>
                  <a:pt x="124" y="3050"/>
                </a:lnTo>
                <a:lnTo>
                  <a:pt x="150" y="3148"/>
                </a:lnTo>
                <a:lnTo>
                  <a:pt x="150" y="3148"/>
                </a:lnTo>
                <a:lnTo>
                  <a:pt x="154" y="3156"/>
                </a:lnTo>
                <a:lnTo>
                  <a:pt x="154" y="3156"/>
                </a:lnTo>
                <a:lnTo>
                  <a:pt x="5304" y="3156"/>
                </a:lnTo>
                <a:lnTo>
                  <a:pt x="5304" y="3156"/>
                </a:lnTo>
                <a:lnTo>
                  <a:pt x="5302" y="3130"/>
                </a:lnTo>
                <a:lnTo>
                  <a:pt x="5302" y="313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Title 1"/>
          <p:cNvSpPr>
            <a:spLocks noGrp="1"/>
          </p:cNvSpPr>
          <p:nvPr>
            <p:ph type="ctrTitle" hasCustomPrompt="1"/>
          </p:nvPr>
        </p:nvSpPr>
        <p:spPr>
          <a:xfrm>
            <a:off x="5016499" y="3644152"/>
            <a:ext cx="6899275" cy="1449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oAutofit/>
          </a:bodyPr>
          <a:lstStyle>
            <a:lvl1pPr algn="l">
              <a:lnSpc>
                <a:spcPts val="3000"/>
              </a:lnSpc>
              <a:defRPr lang="en-US" sz="2600" b="0" dirty="0">
                <a:solidFill>
                  <a:schemeClr val="bg1"/>
                </a:solidFill>
              </a:defRPr>
            </a:lvl1pPr>
          </a:lstStyle>
          <a:p>
            <a:pPr marL="0" lvl="0"/>
            <a:r>
              <a:rPr lang="en-US" dirty="0"/>
              <a:t>Click to insert title</a:t>
            </a:r>
          </a:p>
        </p:txBody>
      </p:sp>
      <p:sp>
        <p:nvSpPr>
          <p:cNvPr id="8" name="Subtitle 2"/>
          <p:cNvSpPr>
            <a:spLocks noGrp="1"/>
          </p:cNvSpPr>
          <p:nvPr>
            <p:ph type="subTitle" idx="1" hasCustomPrompt="1"/>
          </p:nvPr>
        </p:nvSpPr>
        <p:spPr>
          <a:xfrm>
            <a:off x="5016499" y="5236923"/>
            <a:ext cx="6899275" cy="122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lang="en-US" sz="1600" dirty="0">
                <a:solidFill>
                  <a:schemeClr val="bg1"/>
                </a:solidFill>
              </a:defRPr>
            </a:lvl1pPr>
          </a:lstStyle>
          <a:p>
            <a:pPr marL="0" lvl="0"/>
            <a:r>
              <a:rPr lang="en-US" dirty="0"/>
              <a:t>Click to insert presenter, location, and date</a:t>
            </a:r>
          </a:p>
        </p:txBody>
      </p:sp>
      <p:grpSp>
        <p:nvGrpSpPr>
          <p:cNvPr id="22" name="Group 14"/>
          <p:cNvGrpSpPr>
            <a:grpSpLocks noChangeAspect="1"/>
          </p:cNvGrpSpPr>
          <p:nvPr userDrawn="1"/>
        </p:nvGrpSpPr>
        <p:grpSpPr>
          <a:xfrm>
            <a:off x="407988" y="695702"/>
            <a:ext cx="5040000" cy="1123653"/>
            <a:chOff x="728663" y="4465638"/>
            <a:chExt cx="5354637" cy="1193800"/>
          </a:xfrm>
        </p:grpSpPr>
        <p:sp>
          <p:nvSpPr>
            <p:cNvPr id="23"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2"/>
            <p:cNvSpPr>
              <a:spLocks noEditPoints="1"/>
            </p:cNvSpPr>
            <p:nvPr userDrawn="1"/>
          </p:nvSpPr>
          <p:spPr bwMode="auto">
            <a:xfrm>
              <a:off x="728663" y="4483100"/>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829680562"/>
      </p:ext>
    </p:extLst>
  </p:cSld>
  <p:clrMapOvr>
    <a:masterClrMapping/>
  </p:clrMapOvr>
  <p:extLst>
    <p:ext uri="{DCECCB84-F9BA-43D5-87BE-67443E8EF086}">
      <p15:sldGuideLst xmlns:p15="http://schemas.microsoft.com/office/powerpoint/2012/main">
        <p15:guide id="1" orient="horz" pos="935" userDrawn="1">
          <p15:clr>
            <a:srgbClr val="FBAE40"/>
          </p15:clr>
        </p15:guide>
        <p15:guide id="2" pos="257" userDrawn="1">
          <p15:clr>
            <a:srgbClr val="FBAE40"/>
          </p15:clr>
        </p15:guide>
        <p15:guide id="3" pos="3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rgbClr val="E6E7E7"/>
        </a:solidFill>
        <a:effectLst/>
      </p:bgPr>
    </p:bg>
    <p:spTree>
      <p:nvGrpSpPr>
        <p:cNvPr id="1" name=""/>
        <p:cNvGrpSpPr/>
        <p:nvPr/>
      </p:nvGrpSpPr>
      <p:grpSpPr>
        <a:xfrm>
          <a:off x="0" y="0"/>
          <a:ext cx="0" cy="0"/>
          <a:chOff x="0" y="0"/>
          <a:chExt cx="0" cy="0"/>
        </a:xfrm>
      </p:grpSpPr>
      <p:graphicFrame>
        <p:nvGraphicFramePr>
          <p:cNvPr id="14" name="Object 13"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4" name="Object 13"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1" name="Freeform 7"/>
          <p:cNvSpPr>
            <a:spLocks/>
          </p:cNvSpPr>
          <p:nvPr userDrawn="1"/>
        </p:nvSpPr>
        <p:spPr bwMode="auto">
          <a:xfrm>
            <a:off x="5892403" y="1"/>
            <a:ext cx="6327776" cy="5670550"/>
          </a:xfrm>
          <a:custGeom>
            <a:avLst/>
            <a:gdLst/>
            <a:ahLst/>
            <a:cxnLst>
              <a:cxn ang="0">
                <a:pos x="3986" y="2526"/>
              </a:cxn>
              <a:cxn ang="0">
                <a:pos x="3986" y="2512"/>
              </a:cxn>
              <a:cxn ang="0">
                <a:pos x="3986" y="0"/>
              </a:cxn>
              <a:cxn ang="0">
                <a:pos x="648" y="0"/>
              </a:cxn>
              <a:cxn ang="0">
                <a:pos x="682" y="84"/>
              </a:cxn>
              <a:cxn ang="0">
                <a:pos x="698" y="132"/>
              </a:cxn>
              <a:cxn ang="0">
                <a:pos x="724" y="230"/>
              </a:cxn>
              <a:cxn ang="0">
                <a:pos x="738" y="328"/>
              </a:cxn>
              <a:cxn ang="0">
                <a:pos x="744" y="428"/>
              </a:cxn>
              <a:cxn ang="0">
                <a:pos x="744" y="478"/>
              </a:cxn>
              <a:cxn ang="0">
                <a:pos x="734" y="656"/>
              </a:cxn>
              <a:cxn ang="0">
                <a:pos x="710" y="830"/>
              </a:cxn>
              <a:cxn ang="0">
                <a:pos x="674" y="1002"/>
              </a:cxn>
              <a:cxn ang="0">
                <a:pos x="628" y="1172"/>
              </a:cxn>
              <a:cxn ang="0">
                <a:pos x="590" y="1296"/>
              </a:cxn>
              <a:cxn ang="0">
                <a:pos x="504" y="1542"/>
              </a:cxn>
              <a:cxn ang="0">
                <a:pos x="406" y="1782"/>
              </a:cxn>
              <a:cxn ang="0">
                <a:pos x="300" y="2020"/>
              </a:cxn>
              <a:cxn ang="0">
                <a:pos x="244" y="2136"/>
              </a:cxn>
              <a:cxn ang="0">
                <a:pos x="128" y="2366"/>
              </a:cxn>
              <a:cxn ang="0">
                <a:pos x="8" y="2594"/>
              </a:cxn>
              <a:cxn ang="0">
                <a:pos x="0" y="2608"/>
              </a:cxn>
              <a:cxn ang="0">
                <a:pos x="0" y="2612"/>
              </a:cxn>
              <a:cxn ang="0">
                <a:pos x="50" y="2690"/>
              </a:cxn>
              <a:cxn ang="0">
                <a:pos x="100" y="2766"/>
              </a:cxn>
              <a:cxn ang="0">
                <a:pos x="190" y="2890"/>
              </a:cxn>
              <a:cxn ang="0">
                <a:pos x="286" y="3006"/>
              </a:cxn>
              <a:cxn ang="0">
                <a:pos x="390" y="3116"/>
              </a:cxn>
              <a:cxn ang="0">
                <a:pos x="502" y="3220"/>
              </a:cxn>
              <a:cxn ang="0">
                <a:pos x="540" y="3252"/>
              </a:cxn>
              <a:cxn ang="0">
                <a:pos x="622" y="3312"/>
              </a:cxn>
              <a:cxn ang="0">
                <a:pos x="706" y="3366"/>
              </a:cxn>
              <a:cxn ang="0">
                <a:pos x="792" y="3414"/>
              </a:cxn>
              <a:cxn ang="0">
                <a:pos x="882" y="3456"/>
              </a:cxn>
              <a:cxn ang="0">
                <a:pos x="976" y="3492"/>
              </a:cxn>
              <a:cxn ang="0">
                <a:pos x="1070" y="3520"/>
              </a:cxn>
              <a:cxn ang="0">
                <a:pos x="1170" y="3542"/>
              </a:cxn>
              <a:cxn ang="0">
                <a:pos x="1220" y="3552"/>
              </a:cxn>
              <a:cxn ang="0">
                <a:pos x="1374" y="3568"/>
              </a:cxn>
              <a:cxn ang="0">
                <a:pos x="1382" y="3568"/>
              </a:cxn>
              <a:cxn ang="0">
                <a:pos x="1390" y="3572"/>
              </a:cxn>
              <a:cxn ang="0">
                <a:pos x="1420" y="3572"/>
              </a:cxn>
              <a:cxn ang="0">
                <a:pos x="1544" y="3572"/>
              </a:cxn>
              <a:cxn ang="0">
                <a:pos x="1544" y="3568"/>
              </a:cxn>
              <a:cxn ang="0">
                <a:pos x="1610" y="3564"/>
              </a:cxn>
              <a:cxn ang="0">
                <a:pos x="1740" y="3552"/>
              </a:cxn>
              <a:cxn ang="0">
                <a:pos x="1870" y="3530"/>
              </a:cxn>
              <a:cxn ang="0">
                <a:pos x="1998" y="3502"/>
              </a:cxn>
              <a:cxn ang="0">
                <a:pos x="2062" y="3486"/>
              </a:cxn>
              <a:cxn ang="0">
                <a:pos x="2262" y="3426"/>
              </a:cxn>
              <a:cxn ang="0">
                <a:pos x="2458" y="3356"/>
              </a:cxn>
              <a:cxn ang="0">
                <a:pos x="2650" y="3276"/>
              </a:cxn>
              <a:cxn ang="0">
                <a:pos x="2840" y="3190"/>
              </a:cxn>
              <a:cxn ang="0">
                <a:pos x="2966" y="3128"/>
              </a:cxn>
              <a:cxn ang="0">
                <a:pos x="3218" y="2996"/>
              </a:cxn>
              <a:cxn ang="0">
                <a:pos x="3464" y="2858"/>
              </a:cxn>
              <a:cxn ang="0">
                <a:pos x="3708" y="2714"/>
              </a:cxn>
              <a:cxn ang="0">
                <a:pos x="3828" y="2640"/>
              </a:cxn>
              <a:cxn ang="0">
                <a:pos x="3974" y="2548"/>
              </a:cxn>
              <a:cxn ang="0">
                <a:pos x="3984" y="2540"/>
              </a:cxn>
              <a:cxn ang="0">
                <a:pos x="3986" y="2526"/>
              </a:cxn>
            </a:cxnLst>
            <a:rect l="0" t="0" r="r" b="b"/>
            <a:pathLst>
              <a:path w="3986" h="3572">
                <a:moveTo>
                  <a:pt x="3986" y="2526"/>
                </a:moveTo>
                <a:lnTo>
                  <a:pt x="3986" y="2526"/>
                </a:lnTo>
                <a:lnTo>
                  <a:pt x="3986" y="2512"/>
                </a:lnTo>
                <a:lnTo>
                  <a:pt x="3986" y="2512"/>
                </a:lnTo>
                <a:lnTo>
                  <a:pt x="3986" y="0"/>
                </a:lnTo>
                <a:lnTo>
                  <a:pt x="3986" y="0"/>
                </a:lnTo>
                <a:lnTo>
                  <a:pt x="648" y="0"/>
                </a:lnTo>
                <a:lnTo>
                  <a:pt x="648" y="0"/>
                </a:lnTo>
                <a:lnTo>
                  <a:pt x="666" y="42"/>
                </a:lnTo>
                <a:lnTo>
                  <a:pt x="682" y="84"/>
                </a:lnTo>
                <a:lnTo>
                  <a:pt x="682" y="84"/>
                </a:lnTo>
                <a:lnTo>
                  <a:pt x="698" y="132"/>
                </a:lnTo>
                <a:lnTo>
                  <a:pt x="712" y="182"/>
                </a:lnTo>
                <a:lnTo>
                  <a:pt x="724" y="230"/>
                </a:lnTo>
                <a:lnTo>
                  <a:pt x="732" y="280"/>
                </a:lnTo>
                <a:lnTo>
                  <a:pt x="738" y="328"/>
                </a:lnTo>
                <a:lnTo>
                  <a:pt x="742" y="378"/>
                </a:lnTo>
                <a:lnTo>
                  <a:pt x="744" y="428"/>
                </a:lnTo>
                <a:lnTo>
                  <a:pt x="744" y="478"/>
                </a:lnTo>
                <a:lnTo>
                  <a:pt x="744" y="478"/>
                </a:lnTo>
                <a:lnTo>
                  <a:pt x="742" y="568"/>
                </a:lnTo>
                <a:lnTo>
                  <a:pt x="734" y="656"/>
                </a:lnTo>
                <a:lnTo>
                  <a:pt x="724" y="742"/>
                </a:lnTo>
                <a:lnTo>
                  <a:pt x="710" y="830"/>
                </a:lnTo>
                <a:lnTo>
                  <a:pt x="694" y="916"/>
                </a:lnTo>
                <a:lnTo>
                  <a:pt x="674" y="1002"/>
                </a:lnTo>
                <a:lnTo>
                  <a:pt x="652" y="1088"/>
                </a:lnTo>
                <a:lnTo>
                  <a:pt x="628" y="1172"/>
                </a:lnTo>
                <a:lnTo>
                  <a:pt x="628" y="1172"/>
                </a:lnTo>
                <a:lnTo>
                  <a:pt x="590" y="1296"/>
                </a:lnTo>
                <a:lnTo>
                  <a:pt x="548" y="1420"/>
                </a:lnTo>
                <a:lnTo>
                  <a:pt x="504" y="1542"/>
                </a:lnTo>
                <a:lnTo>
                  <a:pt x="456" y="1662"/>
                </a:lnTo>
                <a:lnTo>
                  <a:pt x="406" y="1782"/>
                </a:lnTo>
                <a:lnTo>
                  <a:pt x="354" y="1900"/>
                </a:lnTo>
                <a:lnTo>
                  <a:pt x="300" y="2020"/>
                </a:lnTo>
                <a:lnTo>
                  <a:pt x="244" y="2136"/>
                </a:lnTo>
                <a:lnTo>
                  <a:pt x="244" y="2136"/>
                </a:lnTo>
                <a:lnTo>
                  <a:pt x="188" y="2252"/>
                </a:lnTo>
                <a:lnTo>
                  <a:pt x="128" y="2366"/>
                </a:lnTo>
                <a:lnTo>
                  <a:pt x="70" y="2480"/>
                </a:lnTo>
                <a:lnTo>
                  <a:pt x="8" y="2594"/>
                </a:lnTo>
                <a:lnTo>
                  <a:pt x="8" y="2594"/>
                </a:lnTo>
                <a:lnTo>
                  <a:pt x="0" y="2608"/>
                </a:lnTo>
                <a:lnTo>
                  <a:pt x="0" y="2608"/>
                </a:lnTo>
                <a:lnTo>
                  <a:pt x="0" y="2612"/>
                </a:lnTo>
                <a:lnTo>
                  <a:pt x="0" y="2612"/>
                </a:lnTo>
                <a:lnTo>
                  <a:pt x="50" y="2690"/>
                </a:lnTo>
                <a:lnTo>
                  <a:pt x="100" y="2766"/>
                </a:lnTo>
                <a:lnTo>
                  <a:pt x="100" y="2766"/>
                </a:lnTo>
                <a:lnTo>
                  <a:pt x="144" y="2828"/>
                </a:lnTo>
                <a:lnTo>
                  <a:pt x="190" y="2890"/>
                </a:lnTo>
                <a:lnTo>
                  <a:pt x="236" y="2948"/>
                </a:lnTo>
                <a:lnTo>
                  <a:pt x="286" y="3006"/>
                </a:lnTo>
                <a:lnTo>
                  <a:pt x="336" y="3062"/>
                </a:lnTo>
                <a:lnTo>
                  <a:pt x="390" y="3116"/>
                </a:lnTo>
                <a:lnTo>
                  <a:pt x="444" y="3170"/>
                </a:lnTo>
                <a:lnTo>
                  <a:pt x="502" y="3220"/>
                </a:lnTo>
                <a:lnTo>
                  <a:pt x="502" y="3220"/>
                </a:lnTo>
                <a:lnTo>
                  <a:pt x="540" y="3252"/>
                </a:lnTo>
                <a:lnTo>
                  <a:pt x="582" y="3282"/>
                </a:lnTo>
                <a:lnTo>
                  <a:pt x="622" y="3312"/>
                </a:lnTo>
                <a:lnTo>
                  <a:pt x="664" y="3340"/>
                </a:lnTo>
                <a:lnTo>
                  <a:pt x="706" y="3366"/>
                </a:lnTo>
                <a:lnTo>
                  <a:pt x="750" y="3390"/>
                </a:lnTo>
                <a:lnTo>
                  <a:pt x="792" y="3414"/>
                </a:lnTo>
                <a:lnTo>
                  <a:pt x="838" y="3436"/>
                </a:lnTo>
                <a:lnTo>
                  <a:pt x="882" y="3456"/>
                </a:lnTo>
                <a:lnTo>
                  <a:pt x="928" y="3474"/>
                </a:lnTo>
                <a:lnTo>
                  <a:pt x="976" y="3492"/>
                </a:lnTo>
                <a:lnTo>
                  <a:pt x="1022" y="3506"/>
                </a:lnTo>
                <a:lnTo>
                  <a:pt x="1070" y="3520"/>
                </a:lnTo>
                <a:lnTo>
                  <a:pt x="1120" y="3532"/>
                </a:lnTo>
                <a:lnTo>
                  <a:pt x="1170" y="3542"/>
                </a:lnTo>
                <a:lnTo>
                  <a:pt x="1220" y="3552"/>
                </a:lnTo>
                <a:lnTo>
                  <a:pt x="1220" y="3552"/>
                </a:lnTo>
                <a:lnTo>
                  <a:pt x="1296" y="3562"/>
                </a:lnTo>
                <a:lnTo>
                  <a:pt x="1374" y="3568"/>
                </a:lnTo>
                <a:lnTo>
                  <a:pt x="1374" y="3568"/>
                </a:lnTo>
                <a:lnTo>
                  <a:pt x="1382" y="3568"/>
                </a:lnTo>
                <a:lnTo>
                  <a:pt x="1386" y="3568"/>
                </a:lnTo>
                <a:lnTo>
                  <a:pt x="1390" y="3572"/>
                </a:lnTo>
                <a:lnTo>
                  <a:pt x="1390" y="3572"/>
                </a:lnTo>
                <a:lnTo>
                  <a:pt x="1420" y="3572"/>
                </a:lnTo>
                <a:lnTo>
                  <a:pt x="1420" y="3572"/>
                </a:lnTo>
                <a:lnTo>
                  <a:pt x="1544" y="3572"/>
                </a:lnTo>
                <a:lnTo>
                  <a:pt x="1544" y="3572"/>
                </a:lnTo>
                <a:lnTo>
                  <a:pt x="1544" y="3568"/>
                </a:lnTo>
                <a:lnTo>
                  <a:pt x="1544" y="3568"/>
                </a:lnTo>
                <a:lnTo>
                  <a:pt x="1610" y="3564"/>
                </a:lnTo>
                <a:lnTo>
                  <a:pt x="1676" y="3558"/>
                </a:lnTo>
                <a:lnTo>
                  <a:pt x="1740" y="3552"/>
                </a:lnTo>
                <a:lnTo>
                  <a:pt x="1806" y="3542"/>
                </a:lnTo>
                <a:lnTo>
                  <a:pt x="1870" y="3530"/>
                </a:lnTo>
                <a:lnTo>
                  <a:pt x="1934" y="3516"/>
                </a:lnTo>
                <a:lnTo>
                  <a:pt x="1998" y="3502"/>
                </a:lnTo>
                <a:lnTo>
                  <a:pt x="2062" y="3486"/>
                </a:lnTo>
                <a:lnTo>
                  <a:pt x="2062" y="3486"/>
                </a:lnTo>
                <a:lnTo>
                  <a:pt x="2162" y="3458"/>
                </a:lnTo>
                <a:lnTo>
                  <a:pt x="2262" y="3426"/>
                </a:lnTo>
                <a:lnTo>
                  <a:pt x="2360" y="3392"/>
                </a:lnTo>
                <a:lnTo>
                  <a:pt x="2458" y="3356"/>
                </a:lnTo>
                <a:lnTo>
                  <a:pt x="2554" y="3316"/>
                </a:lnTo>
                <a:lnTo>
                  <a:pt x="2650" y="3276"/>
                </a:lnTo>
                <a:lnTo>
                  <a:pt x="2746" y="3234"/>
                </a:lnTo>
                <a:lnTo>
                  <a:pt x="2840" y="3190"/>
                </a:lnTo>
                <a:lnTo>
                  <a:pt x="2840" y="3190"/>
                </a:lnTo>
                <a:lnTo>
                  <a:pt x="2966" y="3128"/>
                </a:lnTo>
                <a:lnTo>
                  <a:pt x="3092" y="3062"/>
                </a:lnTo>
                <a:lnTo>
                  <a:pt x="3218" y="2996"/>
                </a:lnTo>
                <a:lnTo>
                  <a:pt x="3342" y="2928"/>
                </a:lnTo>
                <a:lnTo>
                  <a:pt x="3464" y="2858"/>
                </a:lnTo>
                <a:lnTo>
                  <a:pt x="3586" y="2786"/>
                </a:lnTo>
                <a:lnTo>
                  <a:pt x="3708" y="2714"/>
                </a:lnTo>
                <a:lnTo>
                  <a:pt x="3828" y="2640"/>
                </a:lnTo>
                <a:lnTo>
                  <a:pt x="3828" y="2640"/>
                </a:lnTo>
                <a:lnTo>
                  <a:pt x="3974" y="2548"/>
                </a:lnTo>
                <a:lnTo>
                  <a:pt x="3974" y="2548"/>
                </a:lnTo>
                <a:lnTo>
                  <a:pt x="3980" y="2544"/>
                </a:lnTo>
                <a:lnTo>
                  <a:pt x="3984" y="2540"/>
                </a:lnTo>
                <a:lnTo>
                  <a:pt x="3986" y="2534"/>
                </a:lnTo>
                <a:lnTo>
                  <a:pt x="3986" y="2526"/>
                </a:lnTo>
                <a:lnTo>
                  <a:pt x="3986" y="2526"/>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Title 1"/>
          <p:cNvSpPr>
            <a:spLocks noGrp="1"/>
          </p:cNvSpPr>
          <p:nvPr>
            <p:ph type="ctrTitle" hasCustomPrompt="1"/>
          </p:nvPr>
        </p:nvSpPr>
        <p:spPr>
          <a:xfrm>
            <a:off x="407988" y="2339788"/>
            <a:ext cx="4967932" cy="1449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oAutofit/>
          </a:bodyPr>
          <a:lstStyle>
            <a:lvl1pPr>
              <a:lnSpc>
                <a:spcPts val="3000"/>
              </a:lnSpc>
              <a:defRPr lang="en-US" sz="2600" b="0" dirty="0">
                <a:solidFill>
                  <a:schemeClr val="accent1"/>
                </a:solidFill>
              </a:defRPr>
            </a:lvl1pPr>
          </a:lstStyle>
          <a:p>
            <a:pPr marL="0" lvl="0"/>
            <a:r>
              <a:rPr lang="en-US" dirty="0"/>
              <a:t>Click to insert title</a:t>
            </a:r>
          </a:p>
        </p:txBody>
      </p:sp>
      <p:sp>
        <p:nvSpPr>
          <p:cNvPr id="8" name="Subtitle 2"/>
          <p:cNvSpPr>
            <a:spLocks noGrp="1"/>
          </p:cNvSpPr>
          <p:nvPr>
            <p:ph type="subTitle" idx="1" hasCustomPrompt="1"/>
          </p:nvPr>
        </p:nvSpPr>
        <p:spPr>
          <a:xfrm>
            <a:off x="407988" y="3932559"/>
            <a:ext cx="4967932" cy="1223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lang="en-US" sz="1600" dirty="0">
                <a:solidFill>
                  <a:schemeClr val="accent1"/>
                </a:solidFill>
              </a:defRPr>
            </a:lvl1pPr>
          </a:lstStyle>
          <a:p>
            <a:pPr marL="0" lvl="0"/>
            <a:r>
              <a:rPr lang="en-US" dirty="0"/>
              <a:t>Click to insert presenter, location, and date</a:t>
            </a:r>
          </a:p>
        </p:txBody>
      </p:sp>
      <p:sp>
        <p:nvSpPr>
          <p:cNvPr id="16" name="Picture Placeholder 11">
            <a:extLst>
              <a:ext uri="{FF2B5EF4-FFF2-40B4-BE49-F238E27FC236}">
                <a16:creationId xmlns:a16="http://schemas.microsoft.com/office/drawing/2014/main" id="{D4E263B9-5E55-409E-9F7C-2F67A89E06AA}"/>
              </a:ext>
            </a:extLst>
          </p:cNvPr>
          <p:cNvSpPr>
            <a:spLocks noGrp="1"/>
          </p:cNvSpPr>
          <p:nvPr>
            <p:ph type="pic" sz="quarter" idx="10"/>
          </p:nvPr>
        </p:nvSpPr>
        <p:spPr>
          <a:xfrm>
            <a:off x="5537200" y="-1588"/>
            <a:ext cx="6654800" cy="6859588"/>
          </a:xfrm>
          <a:prstGeom prst="rect">
            <a:avLst/>
          </a:prstGeom>
        </p:spPr>
        <p:txBody>
          <a:bodyPr anchor="ctr"/>
          <a:lstStyle>
            <a:lvl1pPr marL="0" indent="0" algn="ctr">
              <a:buNone/>
              <a:defRPr/>
            </a:lvl1pPr>
          </a:lstStyle>
          <a:p>
            <a:r>
              <a:rPr lang="fr-FR"/>
              <a:t>Cliquez sur l'icône pour ajouter une image</a:t>
            </a:r>
            <a:endParaRPr lang="pt-PT"/>
          </a:p>
        </p:txBody>
      </p:sp>
      <p:grpSp>
        <p:nvGrpSpPr>
          <p:cNvPr id="17" name="Group 14"/>
          <p:cNvGrpSpPr>
            <a:grpSpLocks noChangeAspect="1"/>
          </p:cNvGrpSpPr>
          <p:nvPr userDrawn="1"/>
        </p:nvGrpSpPr>
        <p:grpSpPr>
          <a:xfrm>
            <a:off x="407988" y="695702"/>
            <a:ext cx="5040000" cy="1123653"/>
            <a:chOff x="728663" y="4465638"/>
            <a:chExt cx="5354637" cy="1193800"/>
          </a:xfrm>
        </p:grpSpPr>
        <p:sp>
          <p:nvSpPr>
            <p:cNvPr id="18" name="Freeform 11"/>
            <p:cNvSpPr>
              <a:spLocks/>
            </p:cNvSpPr>
            <p:nvPr userDrawn="1"/>
          </p:nvSpPr>
          <p:spPr bwMode="auto">
            <a:xfrm>
              <a:off x="5464175" y="4830763"/>
              <a:ext cx="619125" cy="503238"/>
            </a:xfrm>
            <a:custGeom>
              <a:avLst/>
              <a:gdLst/>
              <a:ahLst/>
              <a:cxnLst>
                <a:cxn ang="0">
                  <a:pos x="125" y="107"/>
                </a:cxn>
                <a:cxn ang="0">
                  <a:pos x="189" y="43"/>
                </a:cxn>
                <a:cxn ang="0">
                  <a:pos x="142" y="0"/>
                </a:cxn>
                <a:cxn ang="0">
                  <a:pos x="50" y="99"/>
                </a:cxn>
                <a:cxn ang="0">
                  <a:pos x="0" y="144"/>
                </a:cxn>
                <a:cxn ang="0">
                  <a:pos x="37" y="154"/>
                </a:cxn>
                <a:cxn ang="0">
                  <a:pos x="125" y="125"/>
                </a:cxn>
                <a:cxn ang="0">
                  <a:pos x="81" y="85"/>
                </a:cxn>
                <a:cxn ang="0">
                  <a:pos x="125" y="107"/>
                </a:cxn>
              </a:cxnLst>
              <a:rect l="0" t="0" r="r" b="b"/>
              <a:pathLst>
                <a:path w="189" h="154">
                  <a:moveTo>
                    <a:pt x="125" y="107"/>
                  </a:moveTo>
                  <a:cubicBezTo>
                    <a:pt x="161" y="107"/>
                    <a:pt x="188" y="78"/>
                    <a:pt x="189" y="43"/>
                  </a:cubicBezTo>
                  <a:cubicBezTo>
                    <a:pt x="186" y="28"/>
                    <a:pt x="181" y="0"/>
                    <a:pt x="142" y="0"/>
                  </a:cubicBezTo>
                  <a:cubicBezTo>
                    <a:pt x="99" y="0"/>
                    <a:pt x="84" y="60"/>
                    <a:pt x="50" y="99"/>
                  </a:cubicBezTo>
                  <a:cubicBezTo>
                    <a:pt x="47" y="121"/>
                    <a:pt x="26" y="140"/>
                    <a:pt x="0" y="144"/>
                  </a:cubicBezTo>
                  <a:cubicBezTo>
                    <a:pt x="6" y="150"/>
                    <a:pt x="20" y="154"/>
                    <a:pt x="37" y="154"/>
                  </a:cubicBezTo>
                  <a:cubicBezTo>
                    <a:pt x="68" y="154"/>
                    <a:pt x="106" y="145"/>
                    <a:pt x="125" y="125"/>
                  </a:cubicBezTo>
                  <a:cubicBezTo>
                    <a:pt x="99" y="126"/>
                    <a:pt x="82" y="109"/>
                    <a:pt x="81" y="85"/>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728663" y="4483100"/>
              <a:ext cx="4352925" cy="1176338"/>
            </a:xfrm>
            <a:custGeom>
              <a:avLst/>
              <a:gdLst/>
              <a:ahLst/>
              <a:cxnLst>
                <a:cxn ang="0">
                  <a:pos x="1281" y="86"/>
                </a:cxn>
                <a:cxn ang="0">
                  <a:pos x="1240" y="210"/>
                </a:cxn>
                <a:cxn ang="0">
                  <a:pos x="1122" y="182"/>
                </a:cxn>
                <a:cxn ang="0">
                  <a:pos x="1121" y="104"/>
                </a:cxn>
                <a:cxn ang="0">
                  <a:pos x="1061" y="211"/>
                </a:cxn>
                <a:cxn ang="0">
                  <a:pos x="1007" y="84"/>
                </a:cxn>
                <a:cxn ang="0">
                  <a:pos x="924" y="86"/>
                </a:cxn>
                <a:cxn ang="0">
                  <a:pos x="830" y="72"/>
                </a:cxn>
                <a:cxn ang="0">
                  <a:pos x="781" y="160"/>
                </a:cxn>
                <a:cxn ang="0">
                  <a:pos x="756" y="81"/>
                </a:cxn>
                <a:cxn ang="0">
                  <a:pos x="666" y="200"/>
                </a:cxn>
                <a:cxn ang="0">
                  <a:pos x="677" y="82"/>
                </a:cxn>
                <a:cxn ang="0">
                  <a:pos x="628" y="196"/>
                </a:cxn>
                <a:cxn ang="0">
                  <a:pos x="585" y="113"/>
                </a:cxn>
                <a:cxn ang="0">
                  <a:pos x="527" y="198"/>
                </a:cxn>
                <a:cxn ang="0">
                  <a:pos x="586" y="102"/>
                </a:cxn>
                <a:cxn ang="0">
                  <a:pos x="493" y="118"/>
                </a:cxn>
                <a:cxn ang="0">
                  <a:pos x="454" y="147"/>
                </a:cxn>
                <a:cxn ang="0">
                  <a:pos x="368" y="111"/>
                </a:cxn>
                <a:cxn ang="0">
                  <a:pos x="335" y="90"/>
                </a:cxn>
                <a:cxn ang="0">
                  <a:pos x="309" y="215"/>
                </a:cxn>
                <a:cxn ang="0">
                  <a:pos x="280" y="124"/>
                </a:cxn>
                <a:cxn ang="0">
                  <a:pos x="224" y="211"/>
                </a:cxn>
                <a:cxn ang="0">
                  <a:pos x="286" y="113"/>
                </a:cxn>
                <a:cxn ang="0">
                  <a:pos x="182" y="145"/>
                </a:cxn>
                <a:cxn ang="0">
                  <a:pos x="39" y="128"/>
                </a:cxn>
                <a:cxn ang="0">
                  <a:pos x="136" y="72"/>
                </a:cxn>
                <a:cxn ang="0">
                  <a:pos x="109" y="0"/>
                </a:cxn>
                <a:cxn ang="0">
                  <a:pos x="90" y="249"/>
                </a:cxn>
                <a:cxn ang="0">
                  <a:pos x="218" y="238"/>
                </a:cxn>
                <a:cxn ang="0">
                  <a:pos x="306" y="238"/>
                </a:cxn>
                <a:cxn ang="0">
                  <a:pos x="377" y="337"/>
                </a:cxn>
                <a:cxn ang="0">
                  <a:pos x="404" y="109"/>
                </a:cxn>
                <a:cxn ang="0">
                  <a:pos x="420" y="182"/>
                </a:cxn>
                <a:cxn ang="0">
                  <a:pos x="392" y="239"/>
                </a:cxn>
                <a:cxn ang="0">
                  <a:pos x="480" y="160"/>
                </a:cxn>
                <a:cxn ang="0">
                  <a:pos x="519" y="227"/>
                </a:cxn>
                <a:cxn ang="0">
                  <a:pos x="564" y="226"/>
                </a:cxn>
                <a:cxn ang="0">
                  <a:pos x="526" y="359"/>
                </a:cxn>
                <a:cxn ang="0">
                  <a:pos x="639" y="214"/>
                </a:cxn>
                <a:cxn ang="0">
                  <a:pos x="758" y="189"/>
                </a:cxn>
                <a:cxn ang="0">
                  <a:pos x="829" y="111"/>
                </a:cxn>
                <a:cxn ang="0">
                  <a:pos x="920" y="128"/>
                </a:cxn>
                <a:cxn ang="0">
                  <a:pos x="1010" y="176"/>
                </a:cxn>
                <a:cxn ang="0">
                  <a:pos x="1097" y="200"/>
                </a:cxn>
                <a:cxn ang="0">
                  <a:pos x="1174" y="112"/>
                </a:cxn>
                <a:cxn ang="0">
                  <a:pos x="1274" y="196"/>
                </a:cxn>
                <a:cxn ang="0">
                  <a:pos x="1328" y="227"/>
                </a:cxn>
                <a:cxn ang="0">
                  <a:pos x="528" y="335"/>
                </a:cxn>
                <a:cxn ang="0">
                  <a:pos x="564" y="248"/>
                </a:cxn>
                <a:cxn ang="0">
                  <a:pos x="674" y="105"/>
                </a:cxn>
                <a:cxn ang="0">
                  <a:pos x="655" y="181"/>
                </a:cxn>
              </a:cxnLst>
              <a:rect l="0" t="0" r="r" b="b"/>
              <a:pathLst>
                <a:path w="1328" h="359">
                  <a:moveTo>
                    <a:pt x="1295" y="118"/>
                  </a:moveTo>
                  <a:cubicBezTo>
                    <a:pt x="1295" y="99"/>
                    <a:pt x="1294" y="86"/>
                    <a:pt x="1281" y="86"/>
                  </a:cubicBezTo>
                  <a:cubicBezTo>
                    <a:pt x="1275" y="86"/>
                    <a:pt x="1273" y="87"/>
                    <a:pt x="1268" y="89"/>
                  </a:cubicBezTo>
                  <a:cubicBezTo>
                    <a:pt x="1272" y="153"/>
                    <a:pt x="1258" y="210"/>
                    <a:pt x="1240" y="210"/>
                  </a:cubicBezTo>
                  <a:cubicBezTo>
                    <a:pt x="1217" y="210"/>
                    <a:pt x="1228" y="72"/>
                    <a:pt x="1179" y="72"/>
                  </a:cubicBezTo>
                  <a:cubicBezTo>
                    <a:pt x="1133" y="72"/>
                    <a:pt x="1127" y="182"/>
                    <a:pt x="1122" y="182"/>
                  </a:cubicBezTo>
                  <a:cubicBezTo>
                    <a:pt x="1118" y="182"/>
                    <a:pt x="1118" y="153"/>
                    <a:pt x="1118" y="131"/>
                  </a:cubicBezTo>
                  <a:cubicBezTo>
                    <a:pt x="1120" y="120"/>
                    <a:pt x="1121" y="111"/>
                    <a:pt x="1121" y="104"/>
                  </a:cubicBezTo>
                  <a:cubicBezTo>
                    <a:pt x="1121" y="93"/>
                    <a:pt x="1117" y="76"/>
                    <a:pt x="1093" y="84"/>
                  </a:cubicBezTo>
                  <a:cubicBezTo>
                    <a:pt x="1094" y="163"/>
                    <a:pt x="1078" y="211"/>
                    <a:pt x="1061" y="211"/>
                  </a:cubicBezTo>
                  <a:cubicBezTo>
                    <a:pt x="1035" y="211"/>
                    <a:pt x="1034" y="139"/>
                    <a:pt x="1034" y="120"/>
                  </a:cubicBezTo>
                  <a:cubicBezTo>
                    <a:pt x="1034" y="101"/>
                    <a:pt x="1036" y="75"/>
                    <a:pt x="1007" y="84"/>
                  </a:cubicBezTo>
                  <a:cubicBezTo>
                    <a:pt x="1003" y="153"/>
                    <a:pt x="985" y="204"/>
                    <a:pt x="974" y="204"/>
                  </a:cubicBezTo>
                  <a:cubicBezTo>
                    <a:pt x="957" y="204"/>
                    <a:pt x="960" y="86"/>
                    <a:pt x="924" y="86"/>
                  </a:cubicBezTo>
                  <a:cubicBezTo>
                    <a:pt x="891" y="86"/>
                    <a:pt x="881" y="198"/>
                    <a:pt x="874" y="198"/>
                  </a:cubicBezTo>
                  <a:cubicBezTo>
                    <a:pt x="861" y="198"/>
                    <a:pt x="877" y="72"/>
                    <a:pt x="830" y="72"/>
                  </a:cubicBezTo>
                  <a:cubicBezTo>
                    <a:pt x="805" y="72"/>
                    <a:pt x="795" y="114"/>
                    <a:pt x="785" y="161"/>
                  </a:cubicBezTo>
                  <a:cubicBezTo>
                    <a:pt x="784" y="170"/>
                    <a:pt x="782" y="171"/>
                    <a:pt x="781" y="160"/>
                  </a:cubicBezTo>
                  <a:cubicBezTo>
                    <a:pt x="781" y="152"/>
                    <a:pt x="781" y="142"/>
                    <a:pt x="781" y="134"/>
                  </a:cubicBezTo>
                  <a:cubicBezTo>
                    <a:pt x="793" y="86"/>
                    <a:pt x="778" y="69"/>
                    <a:pt x="756" y="81"/>
                  </a:cubicBezTo>
                  <a:cubicBezTo>
                    <a:pt x="763" y="169"/>
                    <a:pt x="723" y="212"/>
                    <a:pt x="692" y="212"/>
                  </a:cubicBezTo>
                  <a:cubicBezTo>
                    <a:pt x="681" y="212"/>
                    <a:pt x="672" y="207"/>
                    <a:pt x="666" y="200"/>
                  </a:cubicBezTo>
                  <a:cubicBezTo>
                    <a:pt x="703" y="177"/>
                    <a:pt x="719" y="151"/>
                    <a:pt x="719" y="126"/>
                  </a:cubicBezTo>
                  <a:cubicBezTo>
                    <a:pt x="719" y="98"/>
                    <a:pt x="704" y="82"/>
                    <a:pt x="677" y="82"/>
                  </a:cubicBezTo>
                  <a:cubicBezTo>
                    <a:pt x="640" y="82"/>
                    <a:pt x="620" y="120"/>
                    <a:pt x="620" y="152"/>
                  </a:cubicBezTo>
                  <a:cubicBezTo>
                    <a:pt x="620" y="169"/>
                    <a:pt x="623" y="184"/>
                    <a:pt x="628" y="196"/>
                  </a:cubicBezTo>
                  <a:cubicBezTo>
                    <a:pt x="616" y="202"/>
                    <a:pt x="604" y="207"/>
                    <a:pt x="593" y="212"/>
                  </a:cubicBezTo>
                  <a:cubicBezTo>
                    <a:pt x="592" y="179"/>
                    <a:pt x="588" y="145"/>
                    <a:pt x="585" y="113"/>
                  </a:cubicBezTo>
                  <a:cubicBezTo>
                    <a:pt x="566" y="107"/>
                    <a:pt x="560" y="117"/>
                    <a:pt x="559" y="134"/>
                  </a:cubicBezTo>
                  <a:cubicBezTo>
                    <a:pt x="555" y="174"/>
                    <a:pt x="540" y="198"/>
                    <a:pt x="527" y="198"/>
                  </a:cubicBezTo>
                  <a:cubicBezTo>
                    <a:pt x="518" y="198"/>
                    <a:pt x="512" y="186"/>
                    <a:pt x="511" y="174"/>
                  </a:cubicBezTo>
                  <a:cubicBezTo>
                    <a:pt x="507" y="110"/>
                    <a:pt x="559" y="92"/>
                    <a:pt x="586" y="102"/>
                  </a:cubicBezTo>
                  <a:cubicBezTo>
                    <a:pt x="592" y="88"/>
                    <a:pt x="585" y="77"/>
                    <a:pt x="561" y="77"/>
                  </a:cubicBezTo>
                  <a:cubicBezTo>
                    <a:pt x="531" y="77"/>
                    <a:pt x="509" y="95"/>
                    <a:pt x="493" y="118"/>
                  </a:cubicBezTo>
                  <a:cubicBezTo>
                    <a:pt x="482" y="134"/>
                    <a:pt x="470" y="145"/>
                    <a:pt x="453" y="158"/>
                  </a:cubicBezTo>
                  <a:cubicBezTo>
                    <a:pt x="454" y="154"/>
                    <a:pt x="454" y="150"/>
                    <a:pt x="454" y="147"/>
                  </a:cubicBezTo>
                  <a:cubicBezTo>
                    <a:pt x="454" y="102"/>
                    <a:pt x="430" y="82"/>
                    <a:pt x="406" y="82"/>
                  </a:cubicBezTo>
                  <a:cubicBezTo>
                    <a:pt x="387" y="82"/>
                    <a:pt x="375" y="94"/>
                    <a:pt x="368" y="111"/>
                  </a:cubicBezTo>
                  <a:cubicBezTo>
                    <a:pt x="366" y="94"/>
                    <a:pt x="363" y="86"/>
                    <a:pt x="353" y="86"/>
                  </a:cubicBezTo>
                  <a:cubicBezTo>
                    <a:pt x="348" y="86"/>
                    <a:pt x="342" y="87"/>
                    <a:pt x="335" y="90"/>
                  </a:cubicBezTo>
                  <a:cubicBezTo>
                    <a:pt x="338" y="100"/>
                    <a:pt x="340" y="122"/>
                    <a:pt x="340" y="137"/>
                  </a:cubicBezTo>
                  <a:cubicBezTo>
                    <a:pt x="340" y="191"/>
                    <a:pt x="324" y="215"/>
                    <a:pt x="309" y="215"/>
                  </a:cubicBezTo>
                  <a:cubicBezTo>
                    <a:pt x="292" y="215"/>
                    <a:pt x="290" y="151"/>
                    <a:pt x="288" y="126"/>
                  </a:cubicBezTo>
                  <a:cubicBezTo>
                    <a:pt x="286" y="125"/>
                    <a:pt x="284" y="124"/>
                    <a:pt x="280" y="124"/>
                  </a:cubicBezTo>
                  <a:cubicBezTo>
                    <a:pt x="264" y="124"/>
                    <a:pt x="262" y="145"/>
                    <a:pt x="259" y="164"/>
                  </a:cubicBezTo>
                  <a:cubicBezTo>
                    <a:pt x="254" y="185"/>
                    <a:pt x="242" y="211"/>
                    <a:pt x="224" y="211"/>
                  </a:cubicBezTo>
                  <a:cubicBezTo>
                    <a:pt x="214" y="211"/>
                    <a:pt x="207" y="201"/>
                    <a:pt x="206" y="182"/>
                  </a:cubicBezTo>
                  <a:cubicBezTo>
                    <a:pt x="204" y="144"/>
                    <a:pt x="236" y="99"/>
                    <a:pt x="286" y="113"/>
                  </a:cubicBezTo>
                  <a:cubicBezTo>
                    <a:pt x="292" y="98"/>
                    <a:pt x="282" y="86"/>
                    <a:pt x="261" y="86"/>
                  </a:cubicBezTo>
                  <a:cubicBezTo>
                    <a:pt x="225" y="86"/>
                    <a:pt x="195" y="113"/>
                    <a:pt x="182" y="145"/>
                  </a:cubicBezTo>
                  <a:cubicBezTo>
                    <a:pt x="169" y="175"/>
                    <a:pt x="145" y="218"/>
                    <a:pt x="98" y="218"/>
                  </a:cubicBezTo>
                  <a:cubicBezTo>
                    <a:pt x="65" y="218"/>
                    <a:pt x="39" y="189"/>
                    <a:pt x="39" y="128"/>
                  </a:cubicBezTo>
                  <a:cubicBezTo>
                    <a:pt x="39" y="75"/>
                    <a:pt x="72" y="25"/>
                    <a:pt x="108" y="25"/>
                  </a:cubicBezTo>
                  <a:cubicBezTo>
                    <a:pt x="132" y="25"/>
                    <a:pt x="138" y="50"/>
                    <a:pt x="136" y="72"/>
                  </a:cubicBezTo>
                  <a:cubicBezTo>
                    <a:pt x="149" y="83"/>
                    <a:pt x="170" y="73"/>
                    <a:pt x="170" y="47"/>
                  </a:cubicBezTo>
                  <a:cubicBezTo>
                    <a:pt x="170" y="30"/>
                    <a:pt x="156" y="0"/>
                    <a:pt x="109" y="0"/>
                  </a:cubicBezTo>
                  <a:cubicBezTo>
                    <a:pt x="51" y="0"/>
                    <a:pt x="0" y="57"/>
                    <a:pt x="0" y="132"/>
                  </a:cubicBezTo>
                  <a:cubicBezTo>
                    <a:pt x="0" y="206"/>
                    <a:pt x="38" y="249"/>
                    <a:pt x="90" y="249"/>
                  </a:cubicBezTo>
                  <a:cubicBezTo>
                    <a:pt x="123" y="249"/>
                    <a:pt x="154" y="230"/>
                    <a:pt x="176" y="195"/>
                  </a:cubicBezTo>
                  <a:cubicBezTo>
                    <a:pt x="181" y="226"/>
                    <a:pt x="202" y="238"/>
                    <a:pt x="218" y="238"/>
                  </a:cubicBezTo>
                  <a:cubicBezTo>
                    <a:pt x="243" y="238"/>
                    <a:pt x="260" y="222"/>
                    <a:pt x="269" y="200"/>
                  </a:cubicBezTo>
                  <a:cubicBezTo>
                    <a:pt x="274" y="222"/>
                    <a:pt x="286" y="238"/>
                    <a:pt x="306" y="238"/>
                  </a:cubicBezTo>
                  <a:cubicBezTo>
                    <a:pt x="320" y="238"/>
                    <a:pt x="330" y="231"/>
                    <a:pt x="339" y="220"/>
                  </a:cubicBezTo>
                  <a:cubicBezTo>
                    <a:pt x="335" y="297"/>
                    <a:pt x="331" y="346"/>
                    <a:pt x="377" y="337"/>
                  </a:cubicBezTo>
                  <a:cubicBezTo>
                    <a:pt x="370" y="315"/>
                    <a:pt x="368" y="275"/>
                    <a:pt x="368" y="239"/>
                  </a:cubicBezTo>
                  <a:cubicBezTo>
                    <a:pt x="368" y="141"/>
                    <a:pt x="384" y="109"/>
                    <a:pt x="404" y="109"/>
                  </a:cubicBezTo>
                  <a:cubicBezTo>
                    <a:pt x="419" y="109"/>
                    <a:pt x="423" y="128"/>
                    <a:pt x="423" y="148"/>
                  </a:cubicBezTo>
                  <a:cubicBezTo>
                    <a:pt x="423" y="158"/>
                    <a:pt x="422" y="170"/>
                    <a:pt x="420" y="182"/>
                  </a:cubicBezTo>
                  <a:cubicBezTo>
                    <a:pt x="395" y="197"/>
                    <a:pt x="375" y="210"/>
                    <a:pt x="375" y="225"/>
                  </a:cubicBezTo>
                  <a:cubicBezTo>
                    <a:pt x="375" y="238"/>
                    <a:pt x="384" y="239"/>
                    <a:pt x="392" y="239"/>
                  </a:cubicBezTo>
                  <a:cubicBezTo>
                    <a:pt x="411" y="239"/>
                    <a:pt x="434" y="220"/>
                    <a:pt x="447" y="185"/>
                  </a:cubicBezTo>
                  <a:cubicBezTo>
                    <a:pt x="458" y="178"/>
                    <a:pt x="469" y="170"/>
                    <a:pt x="480" y="160"/>
                  </a:cubicBezTo>
                  <a:cubicBezTo>
                    <a:pt x="480" y="164"/>
                    <a:pt x="479" y="167"/>
                    <a:pt x="479" y="171"/>
                  </a:cubicBezTo>
                  <a:cubicBezTo>
                    <a:pt x="479" y="206"/>
                    <a:pt x="495" y="227"/>
                    <a:pt x="519" y="227"/>
                  </a:cubicBezTo>
                  <a:cubicBezTo>
                    <a:pt x="538" y="227"/>
                    <a:pt x="553" y="214"/>
                    <a:pt x="563" y="193"/>
                  </a:cubicBezTo>
                  <a:cubicBezTo>
                    <a:pt x="564" y="205"/>
                    <a:pt x="564" y="216"/>
                    <a:pt x="564" y="226"/>
                  </a:cubicBezTo>
                  <a:cubicBezTo>
                    <a:pt x="525" y="244"/>
                    <a:pt x="482" y="262"/>
                    <a:pt x="482" y="313"/>
                  </a:cubicBezTo>
                  <a:cubicBezTo>
                    <a:pt x="482" y="339"/>
                    <a:pt x="501" y="359"/>
                    <a:pt x="526" y="359"/>
                  </a:cubicBezTo>
                  <a:cubicBezTo>
                    <a:pt x="580" y="359"/>
                    <a:pt x="593" y="302"/>
                    <a:pt x="593" y="235"/>
                  </a:cubicBezTo>
                  <a:cubicBezTo>
                    <a:pt x="611" y="227"/>
                    <a:pt x="624" y="222"/>
                    <a:pt x="639" y="214"/>
                  </a:cubicBezTo>
                  <a:cubicBezTo>
                    <a:pt x="652" y="230"/>
                    <a:pt x="670" y="238"/>
                    <a:pt x="686" y="238"/>
                  </a:cubicBezTo>
                  <a:cubicBezTo>
                    <a:pt x="717" y="238"/>
                    <a:pt x="740" y="222"/>
                    <a:pt x="758" y="189"/>
                  </a:cubicBezTo>
                  <a:cubicBezTo>
                    <a:pt x="762" y="214"/>
                    <a:pt x="768" y="238"/>
                    <a:pt x="781" y="238"/>
                  </a:cubicBezTo>
                  <a:cubicBezTo>
                    <a:pt x="806" y="238"/>
                    <a:pt x="811" y="111"/>
                    <a:pt x="829" y="111"/>
                  </a:cubicBezTo>
                  <a:cubicBezTo>
                    <a:pt x="843" y="111"/>
                    <a:pt x="831" y="249"/>
                    <a:pt x="868" y="249"/>
                  </a:cubicBezTo>
                  <a:cubicBezTo>
                    <a:pt x="899" y="249"/>
                    <a:pt x="905" y="128"/>
                    <a:pt x="920" y="128"/>
                  </a:cubicBezTo>
                  <a:cubicBezTo>
                    <a:pt x="931" y="128"/>
                    <a:pt x="932" y="238"/>
                    <a:pt x="966" y="238"/>
                  </a:cubicBezTo>
                  <a:cubicBezTo>
                    <a:pt x="983" y="238"/>
                    <a:pt x="1001" y="218"/>
                    <a:pt x="1010" y="176"/>
                  </a:cubicBezTo>
                  <a:cubicBezTo>
                    <a:pt x="1014" y="204"/>
                    <a:pt x="1028" y="238"/>
                    <a:pt x="1056" y="238"/>
                  </a:cubicBezTo>
                  <a:cubicBezTo>
                    <a:pt x="1072" y="238"/>
                    <a:pt x="1086" y="222"/>
                    <a:pt x="1097" y="200"/>
                  </a:cubicBezTo>
                  <a:cubicBezTo>
                    <a:pt x="1100" y="223"/>
                    <a:pt x="1106" y="238"/>
                    <a:pt x="1118" y="238"/>
                  </a:cubicBezTo>
                  <a:cubicBezTo>
                    <a:pt x="1150" y="238"/>
                    <a:pt x="1149" y="112"/>
                    <a:pt x="1174" y="112"/>
                  </a:cubicBezTo>
                  <a:cubicBezTo>
                    <a:pt x="1194" y="112"/>
                    <a:pt x="1188" y="238"/>
                    <a:pt x="1235" y="238"/>
                  </a:cubicBezTo>
                  <a:cubicBezTo>
                    <a:pt x="1257" y="238"/>
                    <a:pt x="1268" y="220"/>
                    <a:pt x="1274" y="196"/>
                  </a:cubicBezTo>
                  <a:cubicBezTo>
                    <a:pt x="1283" y="231"/>
                    <a:pt x="1297" y="238"/>
                    <a:pt x="1308" y="238"/>
                  </a:cubicBezTo>
                  <a:cubicBezTo>
                    <a:pt x="1315" y="238"/>
                    <a:pt x="1321" y="236"/>
                    <a:pt x="1328" y="227"/>
                  </a:cubicBezTo>
                  <a:cubicBezTo>
                    <a:pt x="1292" y="212"/>
                    <a:pt x="1295" y="155"/>
                    <a:pt x="1295" y="118"/>
                  </a:cubicBezTo>
                  <a:moveTo>
                    <a:pt x="528" y="335"/>
                  </a:moveTo>
                  <a:cubicBezTo>
                    <a:pt x="517" y="335"/>
                    <a:pt x="511" y="325"/>
                    <a:pt x="511" y="313"/>
                  </a:cubicBezTo>
                  <a:cubicBezTo>
                    <a:pt x="511" y="280"/>
                    <a:pt x="535" y="263"/>
                    <a:pt x="564" y="248"/>
                  </a:cubicBezTo>
                  <a:cubicBezTo>
                    <a:pt x="563" y="319"/>
                    <a:pt x="546" y="335"/>
                    <a:pt x="528" y="335"/>
                  </a:cubicBezTo>
                  <a:moveTo>
                    <a:pt x="674" y="105"/>
                  </a:moveTo>
                  <a:cubicBezTo>
                    <a:pt x="685" y="105"/>
                    <a:pt x="692" y="115"/>
                    <a:pt x="691" y="129"/>
                  </a:cubicBezTo>
                  <a:cubicBezTo>
                    <a:pt x="689" y="146"/>
                    <a:pt x="677" y="166"/>
                    <a:pt x="655" y="181"/>
                  </a:cubicBezTo>
                  <a:cubicBezTo>
                    <a:pt x="644" y="149"/>
                    <a:pt x="653" y="105"/>
                    <a:pt x="674" y="105"/>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3"/>
            <p:cNvSpPr>
              <a:spLocks/>
            </p:cNvSpPr>
            <p:nvPr userDrawn="1"/>
          </p:nvSpPr>
          <p:spPr bwMode="auto">
            <a:xfrm>
              <a:off x="4013200" y="4541838"/>
              <a:ext cx="120650" cy="127000"/>
            </a:xfrm>
            <a:custGeom>
              <a:avLst/>
              <a:gdLst/>
              <a:ahLst/>
              <a:cxnLst>
                <a:cxn ang="0">
                  <a:pos x="19" y="39"/>
                </a:cxn>
                <a:cxn ang="0">
                  <a:pos x="37" y="19"/>
                </a:cxn>
                <a:cxn ang="0">
                  <a:pos x="19" y="0"/>
                </a:cxn>
                <a:cxn ang="0">
                  <a:pos x="0" y="20"/>
                </a:cxn>
                <a:cxn ang="0">
                  <a:pos x="19" y="39"/>
                </a:cxn>
              </a:cxnLst>
              <a:rect l="0" t="0" r="r" b="b"/>
              <a:pathLst>
                <a:path w="37" h="39">
                  <a:moveTo>
                    <a:pt x="19" y="39"/>
                  </a:moveTo>
                  <a:cubicBezTo>
                    <a:pt x="30" y="38"/>
                    <a:pt x="37" y="29"/>
                    <a:pt x="37" y="19"/>
                  </a:cubicBezTo>
                  <a:cubicBezTo>
                    <a:pt x="37" y="8"/>
                    <a:pt x="30" y="0"/>
                    <a:pt x="19" y="0"/>
                  </a:cubicBezTo>
                  <a:cubicBezTo>
                    <a:pt x="9" y="1"/>
                    <a:pt x="0" y="9"/>
                    <a:pt x="0" y="20"/>
                  </a:cubicBezTo>
                  <a:cubicBezTo>
                    <a:pt x="0" y="31"/>
                    <a:pt x="9" y="39"/>
                    <a:pt x="19" y="39"/>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p:cNvSpPr>
            <p:nvPr userDrawn="1"/>
          </p:nvSpPr>
          <p:spPr bwMode="auto">
            <a:xfrm>
              <a:off x="4870450" y="4564063"/>
              <a:ext cx="112713" cy="125413"/>
            </a:xfrm>
            <a:custGeom>
              <a:avLst/>
              <a:gdLst/>
              <a:ahLst/>
              <a:cxnLst>
                <a:cxn ang="0">
                  <a:pos x="17" y="37"/>
                </a:cxn>
                <a:cxn ang="0">
                  <a:pos x="34" y="18"/>
                </a:cxn>
                <a:cxn ang="0">
                  <a:pos x="17" y="0"/>
                </a:cxn>
                <a:cxn ang="0">
                  <a:pos x="0" y="19"/>
                </a:cxn>
                <a:cxn ang="0">
                  <a:pos x="17" y="37"/>
                </a:cxn>
              </a:cxnLst>
              <a:rect l="0" t="0" r="r" b="b"/>
              <a:pathLst>
                <a:path w="34" h="38">
                  <a:moveTo>
                    <a:pt x="17" y="37"/>
                  </a:moveTo>
                  <a:cubicBezTo>
                    <a:pt x="26" y="37"/>
                    <a:pt x="34" y="28"/>
                    <a:pt x="34" y="18"/>
                  </a:cubicBezTo>
                  <a:cubicBezTo>
                    <a:pt x="34" y="8"/>
                    <a:pt x="26" y="0"/>
                    <a:pt x="17" y="0"/>
                  </a:cubicBezTo>
                  <a:cubicBezTo>
                    <a:pt x="7" y="1"/>
                    <a:pt x="0" y="9"/>
                    <a:pt x="0" y="19"/>
                  </a:cubicBezTo>
                  <a:cubicBezTo>
                    <a:pt x="0" y="30"/>
                    <a:pt x="7" y="38"/>
                    <a:pt x="17" y="37"/>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p:cNvSpPr>
            <p:nvPr userDrawn="1"/>
          </p:nvSpPr>
          <p:spPr bwMode="auto">
            <a:xfrm>
              <a:off x="5143500" y="4465638"/>
              <a:ext cx="939800" cy="796925"/>
            </a:xfrm>
            <a:custGeom>
              <a:avLst/>
              <a:gdLst/>
              <a:ahLst/>
              <a:cxnLst>
                <a:cxn ang="0">
                  <a:pos x="286" y="152"/>
                </a:cxn>
                <a:cxn ang="0">
                  <a:pos x="237" y="50"/>
                </a:cxn>
                <a:cxn ang="0">
                  <a:pos x="160" y="3"/>
                </a:cxn>
                <a:cxn ang="0">
                  <a:pos x="153" y="0"/>
                </a:cxn>
                <a:cxn ang="0">
                  <a:pos x="153" y="0"/>
                </a:cxn>
                <a:cxn ang="0">
                  <a:pos x="0" y="158"/>
                </a:cxn>
                <a:cxn ang="0">
                  <a:pos x="53" y="236"/>
                </a:cxn>
                <a:cxn ang="0">
                  <a:pos x="107" y="237"/>
                </a:cxn>
                <a:cxn ang="0">
                  <a:pos x="148" y="210"/>
                </a:cxn>
                <a:cxn ang="0">
                  <a:pos x="240" y="111"/>
                </a:cxn>
                <a:cxn ang="0">
                  <a:pos x="287" y="154"/>
                </a:cxn>
                <a:cxn ang="0">
                  <a:pos x="286" y="152"/>
                </a:cxn>
              </a:cxnLst>
              <a:rect l="0" t="0" r="r" b="b"/>
              <a:pathLst>
                <a:path w="287" h="243">
                  <a:moveTo>
                    <a:pt x="286" y="152"/>
                  </a:moveTo>
                  <a:cubicBezTo>
                    <a:pt x="286" y="111"/>
                    <a:pt x="267" y="77"/>
                    <a:pt x="237" y="50"/>
                  </a:cubicBezTo>
                  <a:cubicBezTo>
                    <a:pt x="215" y="30"/>
                    <a:pt x="188" y="14"/>
                    <a:pt x="160" y="3"/>
                  </a:cubicBezTo>
                  <a:cubicBezTo>
                    <a:pt x="158" y="2"/>
                    <a:pt x="156" y="1"/>
                    <a:pt x="153" y="0"/>
                  </a:cubicBezTo>
                  <a:cubicBezTo>
                    <a:pt x="153" y="0"/>
                    <a:pt x="153" y="0"/>
                    <a:pt x="153" y="0"/>
                  </a:cubicBezTo>
                  <a:cubicBezTo>
                    <a:pt x="119" y="41"/>
                    <a:pt x="0" y="72"/>
                    <a:pt x="0" y="158"/>
                  </a:cubicBezTo>
                  <a:cubicBezTo>
                    <a:pt x="0" y="192"/>
                    <a:pt x="21" y="223"/>
                    <a:pt x="53" y="236"/>
                  </a:cubicBezTo>
                  <a:cubicBezTo>
                    <a:pt x="71" y="243"/>
                    <a:pt x="89" y="243"/>
                    <a:pt x="107" y="237"/>
                  </a:cubicBezTo>
                  <a:cubicBezTo>
                    <a:pt x="123" y="232"/>
                    <a:pt x="137" y="222"/>
                    <a:pt x="148" y="210"/>
                  </a:cubicBezTo>
                  <a:cubicBezTo>
                    <a:pt x="182" y="171"/>
                    <a:pt x="197" y="111"/>
                    <a:pt x="240" y="111"/>
                  </a:cubicBezTo>
                  <a:cubicBezTo>
                    <a:pt x="279" y="111"/>
                    <a:pt x="284" y="139"/>
                    <a:pt x="287" y="154"/>
                  </a:cubicBezTo>
                  <a:cubicBezTo>
                    <a:pt x="287" y="154"/>
                    <a:pt x="287"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040528548"/>
      </p:ext>
    </p:extLst>
  </p:cSld>
  <p:clrMapOvr>
    <a:masterClrMapping/>
  </p:clrMapOvr>
  <p:extLst>
    <p:ext uri="{DCECCB84-F9BA-43D5-87BE-67443E8EF086}">
      <p15:sldGuideLst xmlns:p15="http://schemas.microsoft.com/office/powerpoint/2012/main">
        <p15:guide id="1" pos="257" userDrawn="1">
          <p15:clr>
            <a:srgbClr val="FBAE40"/>
          </p15:clr>
        </p15:guide>
        <p15:guide id="2" orient="horz" pos="93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nal Slide 1">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4">
            <a:extLst>
              <a:ext uri="{FF2B5EF4-FFF2-40B4-BE49-F238E27FC236}">
                <a16:creationId xmlns:a16="http://schemas.microsoft.com/office/drawing/2014/main" id="{AEFD73FD-4310-4FE6-83F6-4ADDF1642E27}"/>
              </a:ext>
            </a:extLst>
          </p:cNvPr>
          <p:cNvSpPr>
            <a:spLocks/>
          </p:cNvSpPr>
          <p:nvPr userDrawn="1"/>
        </p:nvSpPr>
        <p:spPr bwMode="auto">
          <a:xfrm>
            <a:off x="1" y="0"/>
            <a:ext cx="5942703" cy="6858000"/>
          </a:xfrm>
          <a:custGeom>
            <a:avLst/>
            <a:gdLst>
              <a:gd name="connsiteX0" fmla="*/ 0 w 5942703"/>
              <a:gd name="connsiteY0" fmla="*/ 0 h 6858000"/>
              <a:gd name="connsiteX1" fmla="*/ 1934854 w 5942703"/>
              <a:gd name="connsiteY1" fmla="*/ 0 h 6858000"/>
              <a:gd name="connsiteX2" fmla="*/ 2016936 w 5942703"/>
              <a:gd name="connsiteY2" fmla="*/ 210681 h 6858000"/>
              <a:gd name="connsiteX3" fmla="*/ 5381513 w 5942703"/>
              <a:gd name="connsiteY3" fmla="*/ 2418544 h 6858000"/>
              <a:gd name="connsiteX4" fmla="*/ 3933862 w 5942703"/>
              <a:gd name="connsiteY4" fmla="*/ 6759409 h 6858000"/>
              <a:gd name="connsiteX5" fmla="*/ 3795861 w 5942703"/>
              <a:gd name="connsiteY5" fmla="*/ 6858000 h 6858000"/>
              <a:gd name="connsiteX6" fmla="*/ 0 w 594270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2703" h="6858000">
                <a:moveTo>
                  <a:pt x="0" y="0"/>
                </a:moveTo>
                <a:lnTo>
                  <a:pt x="1934854" y="0"/>
                </a:lnTo>
                <a:lnTo>
                  <a:pt x="2016936" y="210681"/>
                </a:lnTo>
                <a:cubicBezTo>
                  <a:pt x="3206701" y="3025068"/>
                  <a:pt x="5838311" y="3712297"/>
                  <a:pt x="5381513" y="2418544"/>
                </a:cubicBezTo>
                <a:cubicBezTo>
                  <a:pt x="6119798" y="2697936"/>
                  <a:pt x="6539698" y="4845048"/>
                  <a:pt x="3933862" y="6759409"/>
                </a:cubicBezTo>
                <a:lnTo>
                  <a:pt x="3795861" y="6858000"/>
                </a:lnTo>
                <a:lnTo>
                  <a:pt x="0" y="6858000"/>
                </a:lnTo>
                <a:close/>
              </a:path>
            </a:pathLst>
          </a:custGeom>
          <a:solidFill>
            <a:srgbClr val="300B4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2" name="Group 5">
            <a:extLst>
              <a:ext uri="{FF2B5EF4-FFF2-40B4-BE49-F238E27FC236}">
                <a16:creationId xmlns:a16="http://schemas.microsoft.com/office/drawing/2014/main" id="{D1D61DEE-13C9-4E34-97DE-432882EEB993}"/>
              </a:ext>
            </a:extLst>
          </p:cNvPr>
          <p:cNvGrpSpPr/>
          <p:nvPr userDrawn="1"/>
        </p:nvGrpSpPr>
        <p:grpSpPr>
          <a:xfrm>
            <a:off x="4979035" y="2404110"/>
            <a:ext cx="735013" cy="682321"/>
            <a:chOff x="5662614" y="3032124"/>
            <a:chExt cx="863600" cy="801689"/>
          </a:xfrm>
        </p:grpSpPr>
        <p:sp>
          <p:nvSpPr>
            <p:cNvPr id="30" name="Freeform 9">
              <a:extLst>
                <a:ext uri="{FF2B5EF4-FFF2-40B4-BE49-F238E27FC236}">
                  <a16:creationId xmlns:a16="http://schemas.microsoft.com/office/drawing/2014/main" id="{CA8EB9FD-9EF8-467D-92C6-8B7B687106BA}"/>
                </a:ext>
              </a:extLst>
            </p:cNvPr>
            <p:cNvSpPr>
              <a:spLocks/>
            </p:cNvSpPr>
            <p:nvPr/>
          </p:nvSpPr>
          <p:spPr bwMode="auto">
            <a:xfrm>
              <a:off x="5959476" y="3368675"/>
              <a:ext cx="566738" cy="465138"/>
            </a:xfrm>
            <a:custGeom>
              <a:avLst/>
              <a:gdLst>
                <a:gd name="T0" fmla="*/ 99 w 149"/>
                <a:gd name="T1" fmla="*/ 85 h 122"/>
                <a:gd name="T2" fmla="*/ 149 w 149"/>
                <a:gd name="T3" fmla="*/ 34 h 122"/>
                <a:gd name="T4" fmla="*/ 112 w 149"/>
                <a:gd name="T5" fmla="*/ 0 h 122"/>
                <a:gd name="T6" fmla="*/ 39 w 149"/>
                <a:gd name="T7" fmla="*/ 78 h 122"/>
                <a:gd name="T8" fmla="*/ 0 w 149"/>
                <a:gd name="T9" fmla="*/ 114 h 122"/>
                <a:gd name="T10" fmla="*/ 29 w 149"/>
                <a:gd name="T11" fmla="*/ 122 h 122"/>
                <a:gd name="T12" fmla="*/ 99 w 149"/>
                <a:gd name="T13" fmla="*/ 99 h 122"/>
                <a:gd name="T14" fmla="*/ 64 w 149"/>
                <a:gd name="T15" fmla="*/ 68 h 122"/>
                <a:gd name="T16" fmla="*/ 99 w 149"/>
                <a:gd name="T17" fmla="*/ 8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22">
                  <a:moveTo>
                    <a:pt x="99" y="85"/>
                  </a:moveTo>
                  <a:cubicBezTo>
                    <a:pt x="127" y="85"/>
                    <a:pt x="149" y="62"/>
                    <a:pt x="149" y="34"/>
                  </a:cubicBezTo>
                  <a:cubicBezTo>
                    <a:pt x="147" y="22"/>
                    <a:pt x="143" y="0"/>
                    <a:pt x="112" y="0"/>
                  </a:cubicBezTo>
                  <a:cubicBezTo>
                    <a:pt x="78" y="0"/>
                    <a:pt x="67" y="48"/>
                    <a:pt x="39" y="78"/>
                  </a:cubicBezTo>
                  <a:cubicBezTo>
                    <a:pt x="37" y="96"/>
                    <a:pt x="20" y="111"/>
                    <a:pt x="0" y="114"/>
                  </a:cubicBezTo>
                  <a:cubicBezTo>
                    <a:pt x="5" y="119"/>
                    <a:pt x="16" y="122"/>
                    <a:pt x="29" y="122"/>
                  </a:cubicBezTo>
                  <a:cubicBezTo>
                    <a:pt x="54" y="122"/>
                    <a:pt x="84" y="115"/>
                    <a:pt x="99" y="99"/>
                  </a:cubicBezTo>
                  <a:cubicBezTo>
                    <a:pt x="78" y="100"/>
                    <a:pt x="65" y="86"/>
                    <a:pt x="64" y="68"/>
                  </a:cubicBezTo>
                  <a:cubicBezTo>
                    <a:pt x="74" y="80"/>
                    <a:pt x="85" y="85"/>
                    <a:pt x="99" y="85"/>
                  </a:cubicBezTo>
                </a:path>
              </a:pathLst>
            </a:custGeom>
            <a:solidFill>
              <a:srgbClr val="00B0D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2">
              <a:extLst>
                <a:ext uri="{FF2B5EF4-FFF2-40B4-BE49-F238E27FC236}">
                  <a16:creationId xmlns:a16="http://schemas.microsoft.com/office/drawing/2014/main" id="{ED2560F6-388B-43F0-89C8-492914F4382E}"/>
                </a:ext>
              </a:extLst>
            </p:cNvPr>
            <p:cNvSpPr>
              <a:spLocks/>
            </p:cNvSpPr>
            <p:nvPr/>
          </p:nvSpPr>
          <p:spPr bwMode="auto">
            <a:xfrm>
              <a:off x="5662614" y="3032124"/>
              <a:ext cx="863600" cy="736599"/>
            </a:xfrm>
            <a:custGeom>
              <a:avLst/>
              <a:gdLst>
                <a:gd name="T0" fmla="*/ 227 w 227"/>
                <a:gd name="T1" fmla="*/ 120 h 193"/>
                <a:gd name="T2" fmla="*/ 188 w 227"/>
                <a:gd name="T3" fmla="*/ 40 h 193"/>
                <a:gd name="T4" fmla="*/ 127 w 227"/>
                <a:gd name="T5" fmla="*/ 3 h 193"/>
                <a:gd name="T6" fmla="*/ 122 w 227"/>
                <a:gd name="T7" fmla="*/ 0 h 193"/>
                <a:gd name="T8" fmla="*/ 122 w 227"/>
                <a:gd name="T9" fmla="*/ 0 h 193"/>
                <a:gd name="T10" fmla="*/ 0 w 227"/>
                <a:gd name="T11" fmla="*/ 125 h 193"/>
                <a:gd name="T12" fmla="*/ 42 w 227"/>
                <a:gd name="T13" fmla="*/ 187 h 193"/>
                <a:gd name="T14" fmla="*/ 85 w 227"/>
                <a:gd name="T15" fmla="*/ 188 h 193"/>
                <a:gd name="T16" fmla="*/ 117 w 227"/>
                <a:gd name="T17" fmla="*/ 166 h 193"/>
                <a:gd name="T18" fmla="*/ 190 w 227"/>
                <a:gd name="T19" fmla="*/ 88 h 193"/>
                <a:gd name="T20" fmla="*/ 227 w 227"/>
                <a:gd name="T21" fmla="*/ 122 h 193"/>
                <a:gd name="T22" fmla="*/ 227 w 227"/>
                <a:gd name="T23" fmla="*/ 12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 h="193">
                  <a:moveTo>
                    <a:pt x="227" y="120"/>
                  </a:moveTo>
                  <a:cubicBezTo>
                    <a:pt x="226" y="89"/>
                    <a:pt x="211" y="62"/>
                    <a:pt x="188" y="40"/>
                  </a:cubicBezTo>
                  <a:cubicBezTo>
                    <a:pt x="170" y="24"/>
                    <a:pt x="149" y="12"/>
                    <a:pt x="127" y="3"/>
                  </a:cubicBezTo>
                  <a:cubicBezTo>
                    <a:pt x="125" y="2"/>
                    <a:pt x="123" y="1"/>
                    <a:pt x="122" y="0"/>
                  </a:cubicBezTo>
                  <a:cubicBezTo>
                    <a:pt x="122" y="0"/>
                    <a:pt x="122" y="0"/>
                    <a:pt x="122" y="0"/>
                  </a:cubicBezTo>
                  <a:cubicBezTo>
                    <a:pt x="94" y="33"/>
                    <a:pt x="0" y="57"/>
                    <a:pt x="0" y="125"/>
                  </a:cubicBezTo>
                  <a:cubicBezTo>
                    <a:pt x="0" y="152"/>
                    <a:pt x="17" y="177"/>
                    <a:pt x="42" y="187"/>
                  </a:cubicBezTo>
                  <a:cubicBezTo>
                    <a:pt x="56" y="193"/>
                    <a:pt x="71" y="193"/>
                    <a:pt x="85" y="188"/>
                  </a:cubicBezTo>
                  <a:cubicBezTo>
                    <a:pt x="98" y="184"/>
                    <a:pt x="108" y="176"/>
                    <a:pt x="117" y="166"/>
                  </a:cubicBezTo>
                  <a:cubicBezTo>
                    <a:pt x="145" y="136"/>
                    <a:pt x="156" y="88"/>
                    <a:pt x="190" y="88"/>
                  </a:cubicBezTo>
                  <a:cubicBezTo>
                    <a:pt x="221" y="88"/>
                    <a:pt x="225" y="110"/>
                    <a:pt x="227" y="122"/>
                  </a:cubicBezTo>
                  <a:cubicBezTo>
                    <a:pt x="227" y="122"/>
                    <a:pt x="227" y="121"/>
                    <a:pt x="227" y="120"/>
                  </a:cubicBezTo>
                </a:path>
              </a:pathLst>
            </a:custGeom>
            <a:solidFill>
              <a:srgbClr val="0075B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4" name="Rectangle 13"/>
          <p:cNvSpPr/>
          <p:nvPr userDrawn="1"/>
        </p:nvSpPr>
        <p:spPr>
          <a:xfrm>
            <a:off x="6536184" y="2886346"/>
            <a:ext cx="4899531" cy="77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r>
              <a:rPr lang="en-US" sz="900" kern="1200" dirty="0">
                <a:solidFill>
                  <a:schemeClr val="tx1"/>
                </a:solidFill>
                <a:effectLst/>
                <a:latin typeface="+mn-lt"/>
                <a:ea typeface="+mn-ea"/>
                <a:cs typeface="+mn-cs"/>
              </a:rPr>
              <a:t>A global leader in consulting, technology services and digital transformation, Capgemini is at the forefront of innovation to address the entire breadth of clients’ opportunities in the evolving world of cloud, digital and platforms. </a:t>
            </a:r>
            <a:r>
              <a:rPr lang="en-GB" sz="900" kern="1200" dirty="0">
                <a:solidFill>
                  <a:schemeClr val="tx1"/>
                </a:solidFill>
                <a:effectLst/>
                <a:latin typeface="+mn-lt"/>
                <a:ea typeface="+mn-ea"/>
                <a:cs typeface="+mn-cs"/>
              </a:rPr>
              <a:t>Building on its strong 50-year heritage and deep industry-specific expertise, Capgemini enables organizations to realize their business ambitions through an array of services </a:t>
            </a:r>
            <a:r>
              <a:rPr lang="en-US" sz="900" kern="1200" dirty="0">
                <a:solidFill>
                  <a:schemeClr val="tx1"/>
                </a:solidFill>
                <a:effectLst/>
                <a:latin typeface="+mn-lt"/>
                <a:ea typeface="+mn-ea"/>
                <a:cs typeface="+mn-cs"/>
              </a:rPr>
              <a:t>from strategy to operations. Capgemini is driven by the conviction that the business value of technology comes from and through people. It is a multicultural company of 200,000 team members in over 40 countries.</a:t>
            </a:r>
          </a:p>
        </p:txBody>
      </p:sp>
      <p:sp>
        <p:nvSpPr>
          <p:cNvPr id="15" name="Rectangle 14"/>
          <p:cNvSpPr/>
          <p:nvPr userDrawn="1"/>
        </p:nvSpPr>
        <p:spPr>
          <a:xfrm>
            <a:off x="6536184" y="2507082"/>
            <a:ext cx="2219960" cy="22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ts val="2000"/>
              </a:lnSpc>
            </a:pPr>
            <a:r>
              <a:rPr lang="en-US" sz="1400" dirty="0">
                <a:solidFill>
                  <a:schemeClr val="accent1"/>
                </a:solidFill>
              </a:rPr>
              <a:t>About Capgemini</a:t>
            </a:r>
          </a:p>
        </p:txBody>
      </p:sp>
      <p:sp>
        <p:nvSpPr>
          <p:cNvPr id="16" name="Rectangle 15"/>
          <p:cNvSpPr/>
          <p:nvPr userDrawn="1"/>
        </p:nvSpPr>
        <p:spPr>
          <a:xfrm>
            <a:off x="6536184" y="4235826"/>
            <a:ext cx="2057400" cy="40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lnSpc>
                <a:spcPts val="1200"/>
              </a:lnSpc>
              <a:spcAft>
                <a:spcPts val="600"/>
              </a:spcAft>
            </a:pPr>
            <a:r>
              <a:rPr lang="en-US" sz="900" dirty="0">
                <a:solidFill>
                  <a:schemeClr val="tx1"/>
                </a:solidFill>
              </a:rPr>
              <a:t>Learn more about us at</a:t>
            </a:r>
          </a:p>
          <a:p>
            <a:pPr algn="just">
              <a:lnSpc>
                <a:spcPts val="1200"/>
              </a:lnSpc>
            </a:pPr>
            <a:r>
              <a:rPr lang="en-US" sz="1400" dirty="0">
                <a:solidFill>
                  <a:schemeClr val="accent2"/>
                </a:solidFill>
              </a:rPr>
              <a:t>www.capgemini.com</a:t>
            </a:r>
          </a:p>
        </p:txBody>
      </p:sp>
      <p:pic>
        <p:nvPicPr>
          <p:cNvPr id="17" name="Picture 2" descr="D:\My Work\Template\Icons\Social Media\LinkedIN.png">
            <a:hlinkClick r:id="rId2"/>
          </p:cNvPr>
          <p:cNvPicPr>
            <a:picLocks noChangeAspect="1" noChangeArrowheads="1"/>
          </p:cNvPicPr>
          <p:nvPr userDrawn="1"/>
        </p:nvPicPr>
        <p:blipFill>
          <a:blip r:embed="rId3" cstate="print"/>
          <a:srcRect/>
          <a:stretch>
            <a:fillRect/>
          </a:stretch>
        </p:blipFill>
        <p:spPr bwMode="auto">
          <a:xfrm>
            <a:off x="810097" y="3979258"/>
            <a:ext cx="333195" cy="333195"/>
          </a:xfrm>
          <a:prstGeom prst="rect">
            <a:avLst/>
          </a:prstGeom>
          <a:noFill/>
        </p:spPr>
      </p:pic>
      <p:pic>
        <p:nvPicPr>
          <p:cNvPr id="18" name="Picture 4" descr="D:\My Work\Template\Icons\Social Media\SlideShare.png">
            <a:hlinkClick r:id="rId4"/>
          </p:cNvPr>
          <p:cNvPicPr>
            <a:picLocks noChangeAspect="1" noChangeArrowheads="1"/>
          </p:cNvPicPr>
          <p:nvPr userDrawn="1"/>
        </p:nvPicPr>
        <p:blipFill>
          <a:blip r:embed="rId5" cstate="print"/>
          <a:srcRect/>
          <a:stretch>
            <a:fillRect/>
          </a:stretch>
        </p:blipFill>
        <p:spPr bwMode="auto">
          <a:xfrm>
            <a:off x="1193474" y="3979258"/>
            <a:ext cx="333195" cy="333195"/>
          </a:xfrm>
          <a:prstGeom prst="rect">
            <a:avLst/>
          </a:prstGeom>
          <a:noFill/>
        </p:spPr>
      </p:pic>
      <p:pic>
        <p:nvPicPr>
          <p:cNvPr id="19" name="Picture 5" descr="D:\My Work\Template\Icons\Social Media\Twitter.png">
            <a:hlinkClick r:id="rId6"/>
          </p:cNvPr>
          <p:cNvPicPr>
            <a:picLocks noChangeAspect="1" noChangeArrowheads="1"/>
          </p:cNvPicPr>
          <p:nvPr userDrawn="1"/>
        </p:nvPicPr>
        <p:blipFill>
          <a:blip r:embed="rId7" cstate="print"/>
          <a:srcRect/>
          <a:stretch>
            <a:fillRect/>
          </a:stretch>
        </p:blipFill>
        <p:spPr bwMode="auto">
          <a:xfrm>
            <a:off x="1576851" y="3979258"/>
            <a:ext cx="333195" cy="333195"/>
          </a:xfrm>
          <a:prstGeom prst="rect">
            <a:avLst/>
          </a:prstGeom>
          <a:noFill/>
        </p:spPr>
      </p:pic>
      <p:pic>
        <p:nvPicPr>
          <p:cNvPr id="20" name="Picture 6" descr="D:\My Work\Template\Icons\Social Media\YouTube.png">
            <a:hlinkClick r:id="rId8"/>
          </p:cNvPr>
          <p:cNvPicPr>
            <a:picLocks noChangeAspect="1" noChangeArrowheads="1"/>
          </p:cNvPicPr>
          <p:nvPr userDrawn="1"/>
        </p:nvPicPr>
        <p:blipFill>
          <a:blip r:embed="rId9" cstate="print"/>
          <a:srcRect/>
          <a:stretch>
            <a:fillRect/>
          </a:stretch>
        </p:blipFill>
        <p:spPr bwMode="auto">
          <a:xfrm>
            <a:off x="1960227" y="3979258"/>
            <a:ext cx="333195" cy="333195"/>
          </a:xfrm>
          <a:prstGeom prst="rect">
            <a:avLst/>
          </a:prstGeom>
          <a:noFill/>
        </p:spPr>
      </p:pic>
      <p:pic>
        <p:nvPicPr>
          <p:cNvPr id="21" name="Picture 7" descr="D:\My Work\Template\Icons\Social Media\Facebook.png">
            <a:hlinkClick r:id="rId10"/>
          </p:cNvPr>
          <p:cNvPicPr>
            <a:picLocks noChangeAspect="1" noChangeArrowheads="1"/>
          </p:cNvPicPr>
          <p:nvPr userDrawn="1"/>
        </p:nvPicPr>
        <p:blipFill>
          <a:blip r:embed="rId11" cstate="print"/>
          <a:srcRect/>
          <a:stretch>
            <a:fillRect/>
          </a:stretch>
        </p:blipFill>
        <p:spPr bwMode="auto">
          <a:xfrm>
            <a:off x="426720" y="3979258"/>
            <a:ext cx="333195" cy="333195"/>
          </a:xfrm>
          <a:prstGeom prst="rect">
            <a:avLst/>
          </a:prstGeom>
          <a:noFill/>
        </p:spPr>
      </p:pic>
      <p:sp>
        <p:nvSpPr>
          <p:cNvPr id="23" name="Rectangle 22"/>
          <p:cNvSpPr/>
          <p:nvPr userDrawn="1"/>
        </p:nvSpPr>
        <p:spPr>
          <a:xfrm>
            <a:off x="426720" y="5764024"/>
            <a:ext cx="4198620" cy="446276"/>
          </a:xfrm>
          <a:prstGeom prst="rect">
            <a:avLst/>
          </a:prstGeom>
        </p:spPr>
        <p:txBody>
          <a:bodyPr wrap="square" lIns="0" tIns="0" rIns="0" bIns="0" anchor="b" anchorCtr="0">
            <a:spAutoFit/>
          </a:bodyPr>
          <a:lstStyle/>
          <a:p>
            <a:pPr>
              <a:spcAft>
                <a:spcPts val="600"/>
              </a:spcAft>
            </a:pPr>
            <a:r>
              <a:rPr lang="en-US" sz="800" noProof="0" dirty="0">
                <a:solidFill>
                  <a:schemeClr val="bg1"/>
                </a:solidFill>
                <a:latin typeface="+mn-lt"/>
                <a:cs typeface="Arial"/>
              </a:rPr>
              <a:t>This message contains information that may be privileged or confidential and is the property of the Capgemini Group.</a:t>
            </a:r>
          </a:p>
          <a:p>
            <a:pPr>
              <a:spcAft>
                <a:spcPts val="600"/>
              </a:spcAft>
            </a:pPr>
            <a:r>
              <a:rPr lang="en-US" sz="800" noProof="0" dirty="0">
                <a:solidFill>
                  <a:schemeClr val="bg1"/>
                </a:solidFill>
                <a:latin typeface="Arial"/>
                <a:cs typeface="Arial"/>
              </a:rPr>
              <a:t>Copyright © 2022 Capgemini. All rights reserved.</a:t>
            </a:r>
          </a:p>
        </p:txBody>
      </p:sp>
      <p:sp>
        <p:nvSpPr>
          <p:cNvPr id="25" name="Rectangle 24">
            <a:hlinkClick r:id="rId12"/>
          </p:cNvPr>
          <p:cNvSpPr/>
          <p:nvPr userDrawn="1"/>
        </p:nvSpPr>
        <p:spPr>
          <a:xfrm>
            <a:off x="7489902" y="3812094"/>
            <a:ext cx="2336088"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hlinkClick r:id="rId13"/>
          </p:cNvPr>
          <p:cNvSpPr/>
          <p:nvPr userDrawn="1"/>
        </p:nvSpPr>
        <p:spPr>
          <a:xfrm>
            <a:off x="10730865" y="3812094"/>
            <a:ext cx="704850"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ZoneTexte 23"/>
          <p:cNvSpPr txBox="1"/>
          <p:nvPr userDrawn="1"/>
        </p:nvSpPr>
        <p:spPr>
          <a:xfrm>
            <a:off x="419254" y="4381708"/>
            <a:ext cx="2519921" cy="276999"/>
          </a:xfrm>
          <a:prstGeom prst="rect">
            <a:avLst/>
          </a:prstGeom>
          <a:noFill/>
        </p:spPr>
        <p:txBody>
          <a:bodyPr wrap="none" lIns="0" rIns="0" rtlCol="0">
            <a:spAutoFit/>
          </a:bodyPr>
          <a:lstStyle/>
          <a:p>
            <a:r>
              <a:rPr lang="en-US" sz="1200" b="1" dirty="0">
                <a:solidFill>
                  <a:schemeClr val="bg1"/>
                </a:solidFill>
              </a:rPr>
              <a:t>People matter, results count.</a:t>
            </a:r>
          </a:p>
        </p:txBody>
      </p:sp>
    </p:spTree>
    <p:extLst>
      <p:ext uri="{BB962C8B-B14F-4D97-AF65-F5344CB8AC3E}">
        <p14:creationId xmlns:p14="http://schemas.microsoft.com/office/powerpoint/2010/main" val="367183182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Final Slide 2">
    <p:spTree>
      <p:nvGrpSpPr>
        <p:cNvPr id="1" name=""/>
        <p:cNvGrpSpPr/>
        <p:nvPr/>
      </p:nvGrpSpPr>
      <p:grpSpPr>
        <a:xfrm>
          <a:off x="0" y="0"/>
          <a:ext cx="0" cy="0"/>
          <a:chOff x="0" y="0"/>
          <a:chExt cx="0" cy="0"/>
        </a:xfrm>
      </p:grpSpPr>
      <p:sp>
        <p:nvSpPr>
          <p:cNvPr id="36" name="Rectangle 35"/>
          <p:cNvSpPr/>
          <p:nvPr userDrawn="1"/>
        </p:nvSpPr>
        <p:spPr>
          <a:xfrm>
            <a:off x="426523" y="1447577"/>
            <a:ext cx="4932479" cy="77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r>
              <a:rPr lang="en-US" sz="900" kern="1200" dirty="0">
                <a:solidFill>
                  <a:schemeClr val="tx1"/>
                </a:solidFill>
                <a:effectLst/>
                <a:latin typeface="+mn-lt"/>
                <a:ea typeface="+mn-ea"/>
                <a:cs typeface="+mn-cs"/>
              </a:rPr>
              <a:t>A global leader in consulting, technology services and digital transformation, Capgemini is at the forefront of innovation to address the entire breadth of clients’ opportunities in the evolving world of cloud, digital and platforms. </a:t>
            </a:r>
            <a:r>
              <a:rPr lang="en-GB" sz="900" kern="1200" dirty="0">
                <a:solidFill>
                  <a:schemeClr val="tx1"/>
                </a:solidFill>
                <a:effectLst/>
                <a:latin typeface="+mn-lt"/>
                <a:ea typeface="+mn-ea"/>
                <a:cs typeface="+mn-cs"/>
              </a:rPr>
              <a:t>Building on its strong 50-year heritage and deep industry-specific expertise, Capgemini enables organizations to realize their business ambitions through an array of services </a:t>
            </a:r>
            <a:r>
              <a:rPr lang="en-US" sz="900" kern="1200" dirty="0">
                <a:solidFill>
                  <a:schemeClr val="tx1"/>
                </a:solidFill>
                <a:effectLst/>
                <a:latin typeface="+mn-lt"/>
                <a:ea typeface="+mn-ea"/>
                <a:cs typeface="+mn-cs"/>
              </a:rPr>
              <a:t>from strategy to operations. Capgemini is driven by the conviction that the business value of technology comes from and through people. It is a multicultural company of 200,000 team members in over 40 countries.</a:t>
            </a:r>
          </a:p>
        </p:txBody>
      </p:sp>
      <p:sp>
        <p:nvSpPr>
          <p:cNvPr id="48" name="Rectangle 47"/>
          <p:cNvSpPr/>
          <p:nvPr userDrawn="1"/>
        </p:nvSpPr>
        <p:spPr>
          <a:xfrm>
            <a:off x="426523" y="1068313"/>
            <a:ext cx="2219960" cy="22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ts val="2000"/>
              </a:lnSpc>
            </a:pPr>
            <a:r>
              <a:rPr lang="en-US" sz="1400" dirty="0">
                <a:solidFill>
                  <a:schemeClr val="accent1"/>
                </a:solidFill>
              </a:rPr>
              <a:t>About Capgemini</a:t>
            </a:r>
          </a:p>
        </p:txBody>
      </p:sp>
      <p:sp>
        <p:nvSpPr>
          <p:cNvPr id="49" name="Rectangle 48"/>
          <p:cNvSpPr/>
          <p:nvPr userDrawn="1"/>
        </p:nvSpPr>
        <p:spPr>
          <a:xfrm>
            <a:off x="426523" y="2797057"/>
            <a:ext cx="2057400" cy="40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just">
              <a:lnSpc>
                <a:spcPts val="1200"/>
              </a:lnSpc>
              <a:spcAft>
                <a:spcPts val="600"/>
              </a:spcAft>
            </a:pPr>
            <a:r>
              <a:rPr lang="en-US" sz="900" dirty="0">
                <a:solidFill>
                  <a:schemeClr val="tx1"/>
                </a:solidFill>
              </a:rPr>
              <a:t>Learn more about us at</a:t>
            </a:r>
          </a:p>
          <a:p>
            <a:pPr algn="just">
              <a:lnSpc>
                <a:spcPts val="1200"/>
              </a:lnSpc>
            </a:pPr>
            <a:r>
              <a:rPr lang="en-US" sz="1400" dirty="0">
                <a:solidFill>
                  <a:schemeClr val="accent2"/>
                </a:solidFill>
              </a:rPr>
              <a:t>www.capgemini.com</a:t>
            </a:r>
          </a:p>
        </p:txBody>
      </p:sp>
      <p:pic>
        <p:nvPicPr>
          <p:cNvPr id="50" name="Picture 2" descr="D:\My Work\Template\Icons\Social Media\LinkedIN.png">
            <a:hlinkClick r:id="rId3"/>
          </p:cNvPr>
          <p:cNvPicPr>
            <a:picLocks noChangeAspect="1" noChangeArrowheads="1"/>
          </p:cNvPicPr>
          <p:nvPr userDrawn="1"/>
        </p:nvPicPr>
        <p:blipFill>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Lst>
          </a:blip>
          <a:srcRect/>
          <a:stretch>
            <a:fillRect/>
          </a:stretch>
        </p:blipFill>
        <p:spPr bwMode="auto">
          <a:xfrm>
            <a:off x="810097" y="4829457"/>
            <a:ext cx="333195" cy="333195"/>
          </a:xfrm>
          <a:prstGeom prst="rect">
            <a:avLst/>
          </a:prstGeom>
          <a:noFill/>
        </p:spPr>
      </p:pic>
      <p:pic>
        <p:nvPicPr>
          <p:cNvPr id="52" name="Picture 4" descr="D:\My Work\Template\Icons\Social Media\SlideShare.png">
            <a:hlinkClick r:id="rId6"/>
          </p:cNvPr>
          <p:cNvPicPr>
            <a:picLocks noChangeAspect="1" noChangeArrowheads="1"/>
          </p:cNvPicPr>
          <p:nvPr userDrawn="1"/>
        </p:nvPicPr>
        <p:blipFill>
          <a:blip r:embed="rId7" cstate="print">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Lst>
          </a:blip>
          <a:srcRect/>
          <a:stretch>
            <a:fillRect/>
          </a:stretch>
        </p:blipFill>
        <p:spPr bwMode="auto">
          <a:xfrm>
            <a:off x="1193474" y="4829457"/>
            <a:ext cx="333195" cy="333195"/>
          </a:xfrm>
          <a:prstGeom prst="rect">
            <a:avLst/>
          </a:prstGeom>
          <a:noFill/>
        </p:spPr>
      </p:pic>
      <p:pic>
        <p:nvPicPr>
          <p:cNvPr id="53" name="Picture 5" descr="D:\My Work\Template\Icons\Social Media\Twitter.png">
            <a:hlinkClick r:id="rId9"/>
          </p:cNvPr>
          <p:cNvPicPr>
            <a:picLocks noChangeAspect="1" noChangeArrowheads="1"/>
          </p:cNvPicPr>
          <p:nvPr userDrawn="1"/>
        </p:nvPicPr>
        <p:blipFill>
          <a:blip r:embed="rId10" cstate="print">
            <a:duotone>
              <a:schemeClr val="accent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Lst>
          </a:blip>
          <a:srcRect/>
          <a:stretch>
            <a:fillRect/>
          </a:stretch>
        </p:blipFill>
        <p:spPr bwMode="auto">
          <a:xfrm>
            <a:off x="1576851" y="4829457"/>
            <a:ext cx="333195" cy="333195"/>
          </a:xfrm>
          <a:prstGeom prst="rect">
            <a:avLst/>
          </a:prstGeom>
          <a:noFill/>
        </p:spPr>
      </p:pic>
      <p:pic>
        <p:nvPicPr>
          <p:cNvPr id="54" name="Picture 6" descr="D:\My Work\Template\Icons\Social Media\YouTube.png">
            <a:hlinkClick r:id="rId12"/>
          </p:cNvPr>
          <p:cNvPicPr>
            <a:picLocks noChangeAspect="1" noChangeArrowheads="1"/>
          </p:cNvPicPr>
          <p:nvPr userDrawn="1"/>
        </p:nvPicPr>
        <p:blipFill>
          <a:blip r:embed="rId13" cstate="print">
            <a:duotone>
              <a:schemeClr val="accent2">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brightnessContrast bright="-100000"/>
                    </a14:imgEffect>
                  </a14:imgLayer>
                </a14:imgProps>
              </a:ext>
            </a:extLst>
          </a:blip>
          <a:srcRect/>
          <a:stretch>
            <a:fillRect/>
          </a:stretch>
        </p:blipFill>
        <p:spPr bwMode="auto">
          <a:xfrm>
            <a:off x="1960227" y="4829457"/>
            <a:ext cx="333195" cy="333195"/>
          </a:xfrm>
          <a:prstGeom prst="rect">
            <a:avLst/>
          </a:prstGeom>
          <a:noFill/>
        </p:spPr>
      </p:pic>
      <p:pic>
        <p:nvPicPr>
          <p:cNvPr id="55" name="Picture 7" descr="D:\My Work\Template\Icons\Social Media\Facebook.png">
            <a:hlinkClick r:id="rId15"/>
          </p:cNvPr>
          <p:cNvPicPr>
            <a:picLocks noChangeAspect="1" noChangeArrowheads="1"/>
          </p:cNvPicPr>
          <p:nvPr userDrawn="1"/>
        </p:nvPicPr>
        <p:blipFill>
          <a:blip r:embed="rId16" cstate="print">
            <a:duotone>
              <a:schemeClr val="accent2">
                <a:shade val="45000"/>
                <a:satMod val="135000"/>
              </a:schemeClr>
              <a:prstClr val="white"/>
            </a:duotone>
            <a:extLst>
              <a:ext uri="{BEBA8EAE-BF5A-486C-A8C5-ECC9F3942E4B}">
                <a14:imgProps xmlns:a14="http://schemas.microsoft.com/office/drawing/2010/main">
                  <a14:imgLayer r:embed="rId17">
                    <a14:imgEffect>
                      <a14:sharpenSoften amount="-50000"/>
                    </a14:imgEffect>
                    <a14:imgEffect>
                      <a14:brightnessContrast bright="-100000"/>
                    </a14:imgEffect>
                  </a14:imgLayer>
                </a14:imgProps>
              </a:ext>
            </a:extLst>
          </a:blip>
          <a:srcRect/>
          <a:stretch>
            <a:fillRect/>
          </a:stretch>
        </p:blipFill>
        <p:spPr bwMode="auto">
          <a:xfrm>
            <a:off x="426720" y="4829457"/>
            <a:ext cx="333195" cy="333195"/>
          </a:xfrm>
          <a:prstGeom prst="rect">
            <a:avLst/>
          </a:prstGeom>
          <a:noFill/>
        </p:spPr>
      </p:pic>
      <p:sp>
        <p:nvSpPr>
          <p:cNvPr id="57" name="Rectangle 56"/>
          <p:cNvSpPr/>
          <p:nvPr userDrawn="1"/>
        </p:nvSpPr>
        <p:spPr>
          <a:xfrm>
            <a:off x="426720" y="5871013"/>
            <a:ext cx="4198620" cy="369332"/>
          </a:xfrm>
          <a:prstGeom prst="rect">
            <a:avLst/>
          </a:prstGeom>
        </p:spPr>
        <p:txBody>
          <a:bodyPr wrap="square" lIns="0" tIns="0" rIns="0" bIns="0" anchor="b" anchorCtr="0">
            <a:spAutoFit/>
          </a:bodyPr>
          <a:lstStyle/>
          <a:p>
            <a:pPr>
              <a:spcAft>
                <a:spcPts val="600"/>
              </a:spcAft>
            </a:pPr>
            <a:r>
              <a:rPr lang="en-US" sz="800" noProof="0" dirty="0">
                <a:latin typeface="+mn-lt"/>
                <a:cs typeface="Arial"/>
              </a:rPr>
              <a:t>This message contains information that may be privileged or confidential and is the property of the Capgemini Group.</a:t>
            </a:r>
            <a:br>
              <a:rPr lang="en-US" sz="800" noProof="0" dirty="0">
                <a:latin typeface="+mn-lt"/>
                <a:cs typeface="Arial"/>
              </a:rPr>
            </a:br>
            <a:r>
              <a:rPr lang="en-US" sz="800" noProof="0" dirty="0">
                <a:latin typeface="Arial"/>
                <a:cs typeface="Arial"/>
              </a:rPr>
              <a:t>Copyright © 2022 Capgemini. All rights reserved.</a:t>
            </a:r>
          </a:p>
        </p:txBody>
      </p:sp>
      <p:sp>
        <p:nvSpPr>
          <p:cNvPr id="60" name="Rectangle 59"/>
          <p:cNvSpPr/>
          <p:nvPr>
            <p:custDataLst>
              <p:tags r:id="rId1"/>
            </p:custDataLst>
          </p:nvPr>
        </p:nvSpPr>
        <p:spPr>
          <a:xfrm>
            <a:off x="6324598" y="1068313"/>
            <a:ext cx="4955973" cy="723275"/>
          </a:xfrm>
          <a:prstGeom prst="rect">
            <a:avLst/>
          </a:prstGeom>
        </p:spPr>
        <p:txBody>
          <a:bodyPr wrap="square" lIns="0" tIns="0" rIns="0" bIns="0">
            <a:spAutoFit/>
          </a:bodyPr>
          <a:lstStyle/>
          <a:p>
            <a:pPr>
              <a:spcAft>
                <a:spcPts val="600"/>
              </a:spcAft>
            </a:pPr>
            <a:r>
              <a:rPr lang="en-US" sz="1200" b="1" dirty="0">
                <a:solidFill>
                  <a:schemeClr val="accent1"/>
                </a:solidFill>
                <a:cs typeface="Arial"/>
              </a:rPr>
              <a:t>Pascal, GAIGNET</a:t>
            </a:r>
          </a:p>
          <a:p>
            <a:pPr>
              <a:lnSpc>
                <a:spcPts val="1200"/>
              </a:lnSpc>
            </a:pPr>
            <a:r>
              <a:rPr lang="en-US" sz="1000" dirty="0">
                <a:solidFill>
                  <a:schemeClr val="accent2"/>
                </a:solidFill>
                <a:cs typeface="Arial"/>
              </a:rPr>
              <a:t>Solution Architect</a:t>
            </a:r>
          </a:p>
          <a:p>
            <a:pPr>
              <a:lnSpc>
                <a:spcPts val="1200"/>
              </a:lnSpc>
            </a:pPr>
            <a:r>
              <a:rPr lang="en-US" sz="1000" dirty="0">
                <a:cs typeface="Arial"/>
              </a:rPr>
              <a:t>Capgemini Office (Optional)</a:t>
            </a:r>
          </a:p>
          <a:p>
            <a:pPr>
              <a:lnSpc>
                <a:spcPts val="1200"/>
              </a:lnSpc>
            </a:pPr>
            <a:r>
              <a:rPr lang="fr-FR" sz="1000" dirty="0">
                <a:cs typeface="Arial"/>
              </a:rPr>
              <a:t>CSD – Communication, </a:t>
            </a:r>
            <a:r>
              <a:rPr lang="fr-FR" sz="1000" dirty="0" err="1">
                <a:cs typeface="Arial"/>
              </a:rPr>
              <a:t>Defence</a:t>
            </a:r>
            <a:r>
              <a:rPr lang="fr-FR" sz="1000" dirty="0">
                <a:cs typeface="Arial"/>
              </a:rPr>
              <a:t> &amp; Information Management | Rennes</a:t>
            </a:r>
            <a:endParaRPr lang="en-US" sz="1000" dirty="0">
              <a:cs typeface="Arial"/>
            </a:endParaRPr>
          </a:p>
        </p:txBody>
      </p:sp>
      <p:cxnSp>
        <p:nvCxnSpPr>
          <p:cNvPr id="64" name="Straight Connector 63"/>
          <p:cNvCxnSpPr/>
          <p:nvPr userDrawn="1"/>
        </p:nvCxnSpPr>
        <p:spPr>
          <a:xfrm flipV="1">
            <a:off x="6096000" y="1113931"/>
            <a:ext cx="0" cy="2276757"/>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ctangle 66">
            <a:hlinkClick r:id="rId18"/>
          </p:cNvPr>
          <p:cNvSpPr/>
          <p:nvPr userDrawn="1"/>
        </p:nvSpPr>
        <p:spPr>
          <a:xfrm>
            <a:off x="1384377" y="2375213"/>
            <a:ext cx="2336088"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Rectangle 67">
            <a:hlinkClick r:id="rId19"/>
          </p:cNvPr>
          <p:cNvSpPr/>
          <p:nvPr userDrawn="1"/>
        </p:nvSpPr>
        <p:spPr>
          <a:xfrm>
            <a:off x="4625340" y="2375213"/>
            <a:ext cx="704850" cy="124676"/>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9" name="Rectangle 68">
            <a:hlinkClick r:id="rId20"/>
          </p:cNvPr>
          <p:cNvSpPr/>
          <p:nvPr userDrawn="1"/>
        </p:nvSpPr>
        <p:spPr>
          <a:xfrm>
            <a:off x="426720" y="3008758"/>
            <a:ext cx="1851660" cy="183449"/>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ZoneTexte 1"/>
          <p:cNvSpPr txBox="1"/>
          <p:nvPr userDrawn="1"/>
        </p:nvSpPr>
        <p:spPr>
          <a:xfrm>
            <a:off x="419254" y="5204668"/>
            <a:ext cx="2519921" cy="276999"/>
          </a:xfrm>
          <a:prstGeom prst="rect">
            <a:avLst/>
          </a:prstGeom>
          <a:noFill/>
        </p:spPr>
        <p:txBody>
          <a:bodyPr wrap="none" lIns="0" rIns="0" rtlCol="0">
            <a:spAutoFit/>
          </a:bodyPr>
          <a:lstStyle/>
          <a:p>
            <a:r>
              <a:rPr lang="en-US" sz="1200" b="1" dirty="0">
                <a:solidFill>
                  <a:schemeClr val="accent1"/>
                </a:solidFill>
              </a:rPr>
              <a:t>People matter, results count.</a:t>
            </a:r>
          </a:p>
        </p:txBody>
      </p:sp>
    </p:spTree>
    <p:extLst>
      <p:ext uri="{BB962C8B-B14F-4D97-AF65-F5344CB8AC3E}">
        <p14:creationId xmlns:p14="http://schemas.microsoft.com/office/powerpoint/2010/main" val="219219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13.xml"/><Relationship Id="rId7" Type="http://schemas.openxmlformats.org/officeDocument/2006/relationships/tags" Target="../tags/tag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8.xml"/><Relationship Id="rId7" Type="http://schemas.openxmlformats.org/officeDocument/2006/relationships/oleObject" Target="../embeddings/oleObject10.bin"/><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ags" Target="../tags/tag12.xml"/><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tags" Target="../tags/tag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1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13" imgW="270" imgH="270" progId="TCLayout.ActiveDocument.1">
                  <p:embed/>
                </p:oleObj>
              </mc:Choice>
              <mc:Fallback>
                <p:oleObj name="think-cell Slide" r:id="rId13" imgW="270" imgH="270" progId="TCLayout.ActiveDocument.1">
                  <p:embed/>
                  <p:pic>
                    <p:nvPicPr>
                      <p:cNvPr id="21" name="Object 2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e 1"/>
          <p:cNvGrpSpPr/>
          <p:nvPr userDrawn="1"/>
        </p:nvGrpSpPr>
        <p:grpSpPr>
          <a:xfrm>
            <a:off x="11501102" y="171573"/>
            <a:ext cx="419436" cy="388988"/>
            <a:chOff x="11501102" y="171573"/>
            <a:chExt cx="419436" cy="388988"/>
          </a:xfrm>
        </p:grpSpPr>
        <p:sp>
          <p:nvSpPr>
            <p:cNvPr id="4109" name="Freeform 13"/>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0" name="Freeform 14"/>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Retângulo 43">
            <a:extLst>
              <a:ext uri="{FF2B5EF4-FFF2-40B4-BE49-F238E27FC236}">
                <a16:creationId xmlns:a16="http://schemas.microsoft.com/office/drawing/2014/main" id="{25FC8637-25BD-4C09-AF25-56B4243DAB3D}"/>
              </a:ext>
            </a:extLst>
          </p:cNvPr>
          <p:cNvSpPr/>
          <p:nvPr userDrawn="1"/>
        </p:nvSpPr>
        <p:spPr>
          <a:xfrm>
            <a:off x="11751670" y="6650661"/>
            <a:ext cx="176330" cy="123111"/>
          </a:xfrm>
          <a:prstGeom prst="rect">
            <a:avLst/>
          </a:prstGeom>
        </p:spPr>
        <p:txBody>
          <a:bodyPr wrap="none" lIns="0" tIns="0" rIns="0" bIns="0" anchor="ctr" anchorCtr="0">
            <a:spAutoFit/>
          </a:bodyPr>
          <a:lstStyle/>
          <a:p>
            <a:pPr algn="r"/>
            <a:fld id="{0502E5A9-B53C-401E-A0E0-4A359BB0A9E5}" type="slidenum">
              <a:rPr lang="en-US" sz="800" smtClean="0">
                <a:solidFill>
                  <a:schemeClr val="bg1">
                    <a:lumMod val="65000"/>
                  </a:schemeClr>
                </a:solidFill>
                <a:cs typeface="Arial" panose="020B0604020202020204" pitchFamily="34" charset="0"/>
              </a:rPr>
              <a:pPr algn="r"/>
              <a:t>‹N°›</a:t>
            </a:fld>
            <a:endParaRPr lang="en-US" sz="800" dirty="0">
              <a:solidFill>
                <a:schemeClr val="bg1">
                  <a:lumMod val="65000"/>
                </a:schemeClr>
              </a:solidFill>
              <a:cs typeface="Arial" panose="020B0604020202020204" pitchFamily="34" charset="0"/>
            </a:endParaRPr>
          </a:p>
        </p:txBody>
      </p:sp>
      <p:sp>
        <p:nvSpPr>
          <p:cNvPr id="6" name="Text Placeholder 7">
            <a:extLst>
              <a:ext uri="{FF2B5EF4-FFF2-40B4-BE49-F238E27FC236}">
                <a16:creationId xmlns:a16="http://schemas.microsoft.com/office/drawing/2014/main" id="{E824319D-02CC-441E-87B5-E9D15DE8CA35}"/>
              </a:ext>
            </a:extLst>
          </p:cNvPr>
          <p:cNvSpPr txBox="1">
            <a:spLocks/>
          </p:cNvSpPr>
          <p:nvPr userDrawn="1"/>
        </p:nvSpPr>
        <p:spPr>
          <a:xfrm>
            <a:off x="9017223" y="6650661"/>
            <a:ext cx="2664297" cy="123111"/>
          </a:xfrm>
          <a:prstGeom prst="rect">
            <a:avLst/>
          </a:prstGeom>
        </p:spPr>
        <p:txBody>
          <a:bodyPr lIns="0" tIns="0" rIns="0" bIns="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800" kern="1200">
                <a:solidFill>
                  <a:srgbClr val="7F7F7F"/>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solidFill>
                  <a:schemeClr val="bg1">
                    <a:lumMod val="65000"/>
                  </a:schemeClr>
                </a:solidFill>
              </a:rPr>
              <a:t>© Capgemini 2023. All rights reserved  </a:t>
            </a:r>
            <a:r>
              <a:rPr lang="en-US" dirty="0">
                <a:solidFill>
                  <a:schemeClr val="accent2"/>
                </a:solidFill>
              </a:rPr>
              <a:t>|</a:t>
            </a:r>
          </a:p>
        </p:txBody>
      </p:sp>
      <p:sp>
        <p:nvSpPr>
          <p:cNvPr id="8" name="Text Placeholder 7">
            <a:extLst>
              <a:ext uri="{FF2B5EF4-FFF2-40B4-BE49-F238E27FC236}">
                <a16:creationId xmlns:a16="http://schemas.microsoft.com/office/drawing/2014/main" id="{E824319D-02CC-441E-87B5-E9D15DE8CA35}"/>
              </a:ext>
            </a:extLst>
          </p:cNvPr>
          <p:cNvSpPr txBox="1">
            <a:spLocks/>
          </p:cNvSpPr>
          <p:nvPr userDrawn="1"/>
        </p:nvSpPr>
        <p:spPr>
          <a:xfrm>
            <a:off x="227348" y="6650661"/>
            <a:ext cx="4716524" cy="123111"/>
          </a:xfrm>
          <a:prstGeom prst="rect">
            <a:avLst/>
          </a:prstGeom>
        </p:spPr>
        <p:txBody>
          <a:bodyPr wrap="none" lIns="0" tIns="0" rIns="0" bIns="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800" kern="1200">
                <a:solidFill>
                  <a:srgbClr val="7F7F7F"/>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dirty="0">
                <a:solidFill>
                  <a:schemeClr val="bg1">
                    <a:lumMod val="65000"/>
                  </a:schemeClr>
                </a:solidFill>
              </a:rPr>
              <a:t>Friday Booster / Azure &amp; Kubernetes | P.</a:t>
            </a:r>
            <a:r>
              <a:rPr lang="en-US" sz="800" kern="1200" dirty="0">
                <a:solidFill>
                  <a:schemeClr val="bg1">
                    <a:lumMod val="65000"/>
                  </a:schemeClr>
                </a:solidFill>
                <a:latin typeface="+mn-lt"/>
                <a:ea typeface="+mn-ea"/>
                <a:cs typeface="+mn-cs"/>
              </a:rPr>
              <a:t>GAIGNET &amp; N.</a:t>
            </a:r>
            <a:r>
              <a:rPr lang="fr-FR" sz="800" kern="1200" dirty="0">
                <a:solidFill>
                  <a:schemeClr val="bg1">
                    <a:lumMod val="65000"/>
                  </a:schemeClr>
                </a:solidFill>
                <a:latin typeface="+mn-lt"/>
                <a:ea typeface="+mn-ea"/>
                <a:cs typeface="+mn-cs"/>
              </a:rPr>
              <a:t>WANONO</a:t>
            </a:r>
            <a:r>
              <a:rPr lang="en-US" sz="800" kern="1200" dirty="0">
                <a:solidFill>
                  <a:schemeClr val="bg1">
                    <a:lumMod val="65000"/>
                  </a:schemeClr>
                </a:solidFill>
                <a:latin typeface="+mn-lt"/>
                <a:ea typeface="+mn-ea"/>
                <a:cs typeface="+mn-cs"/>
              </a:rPr>
              <a:t> </a:t>
            </a:r>
            <a:r>
              <a:rPr lang="en-US" dirty="0">
                <a:solidFill>
                  <a:schemeClr val="bg1">
                    <a:lumMod val="65000"/>
                  </a:schemeClr>
                </a:solidFill>
              </a:rPr>
              <a:t>| 28-04-2023</a:t>
            </a:r>
          </a:p>
        </p:txBody>
      </p:sp>
      <p:sp>
        <p:nvSpPr>
          <p:cNvPr id="4" name="Espace réservé du texte 3"/>
          <p:cNvSpPr>
            <a:spLocks noGrp="1"/>
          </p:cNvSpPr>
          <p:nvPr userDrawn="1">
            <p:ph type="body" idx="1"/>
          </p:nvPr>
        </p:nvSpPr>
        <p:spPr>
          <a:xfrm>
            <a:off x="227348" y="1815352"/>
            <a:ext cx="11700000" cy="4466201"/>
          </a:xfrm>
          <a:prstGeom prst="rect">
            <a:avLst/>
          </a:prstGeom>
        </p:spPr>
        <p:txBody>
          <a:bodyPr vert="horz" lIns="0" tIns="0" rIns="0" bIns="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Espace réservé du titre 8"/>
          <p:cNvSpPr>
            <a:spLocks noGrp="1"/>
          </p:cNvSpPr>
          <p:nvPr>
            <p:ph type="title"/>
          </p:nvPr>
        </p:nvSpPr>
        <p:spPr>
          <a:xfrm>
            <a:off x="227349" y="0"/>
            <a:ext cx="11125236" cy="1104900"/>
          </a:xfrm>
          <a:prstGeom prst="rect">
            <a:avLst/>
          </a:prstGeom>
        </p:spPr>
        <p:txBody>
          <a:bodyPr vert="horz" lIns="0" tIns="0" rIns="0" bIns="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dirty="0"/>
              <a:t>Click to insert </a:t>
            </a:r>
            <a:r>
              <a:rPr lang="fr-FR" dirty="0" err="1"/>
              <a:t>title</a:t>
            </a:r>
            <a:endParaRPr lang="en-US" dirty="0"/>
          </a:p>
        </p:txBody>
      </p:sp>
    </p:spTree>
    <p:extLst>
      <p:ext uri="{BB962C8B-B14F-4D97-AF65-F5344CB8AC3E}">
        <p14:creationId xmlns:p14="http://schemas.microsoft.com/office/powerpoint/2010/main" val="1762778664"/>
      </p:ext>
    </p:extLst>
  </p:cSld>
  <p:clrMap bg1="lt1" tx1="dk1" bg2="lt2" tx2="dk2" accent1="accent1" accent2="accent2" accent3="accent3" accent4="accent4" accent5="accent5" accent6="accent6" hlink="hlink" folHlink="folHlink"/>
  <p:sldLayoutIdLst>
    <p:sldLayoutId id="2147483828" r:id="rId1"/>
    <p:sldLayoutId id="2147483878" r:id="rId2"/>
    <p:sldLayoutId id="2147483827" r:id="rId3"/>
    <p:sldLayoutId id="2147483831" r:id="rId4"/>
    <p:sldLayoutId id="2147483833" r:id="rId5"/>
    <p:sldLayoutId id="2147483837" r:id="rId6"/>
    <p:sldLayoutId id="2147483821" r:id="rId7"/>
    <p:sldLayoutId id="2147483834" r:id="rId8"/>
    <p:sldLayoutId id="2147483879" r:id="rId9"/>
    <p:sldLayoutId id="2147483882" r:id="rId10"/>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p15:clr>
            <a:srgbClr val="F26B43"/>
          </p15:clr>
        </p15:guide>
        <p15:guide id="2" pos="7506">
          <p15:clr>
            <a:srgbClr val="F26B43"/>
          </p15:clr>
        </p15:guide>
        <p15:guide id="3" orient="horz" pos="4088">
          <p15:clr>
            <a:srgbClr val="F26B43"/>
          </p15:clr>
        </p15:guide>
        <p15:guide id="4" pos="143">
          <p15:clr>
            <a:srgbClr val="F26B43"/>
          </p15:clr>
        </p15:guide>
        <p15:guide id="5" orient="horz" pos="113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21" name="Object 20" hidden="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tângulo 43">
            <a:extLst>
              <a:ext uri="{FF2B5EF4-FFF2-40B4-BE49-F238E27FC236}">
                <a16:creationId xmlns:a16="http://schemas.microsoft.com/office/drawing/2014/main" id="{25FC8637-25BD-4C09-AF25-56B4243DAB3D}"/>
              </a:ext>
            </a:extLst>
          </p:cNvPr>
          <p:cNvSpPr/>
          <p:nvPr userDrawn="1"/>
        </p:nvSpPr>
        <p:spPr>
          <a:xfrm>
            <a:off x="11788322" y="6650661"/>
            <a:ext cx="176330" cy="123111"/>
          </a:xfrm>
          <a:prstGeom prst="rect">
            <a:avLst/>
          </a:prstGeom>
        </p:spPr>
        <p:txBody>
          <a:bodyPr wrap="none" lIns="0" tIns="0" rIns="0" bIns="0" anchor="ctr" anchorCtr="0">
            <a:spAutoFit/>
          </a:bodyPr>
          <a:lstStyle/>
          <a:p>
            <a:pPr algn="r"/>
            <a:fld id="{0502E5A9-B53C-401E-A0E0-4A359BB0A9E5}" type="slidenum">
              <a:rPr lang="en-US" sz="800" smtClean="0">
                <a:solidFill>
                  <a:schemeClr val="bg1">
                    <a:lumMod val="65000"/>
                  </a:schemeClr>
                </a:solidFill>
                <a:cs typeface="Arial" panose="020B0604020202020204" pitchFamily="34" charset="0"/>
              </a:rPr>
              <a:pPr algn="r"/>
              <a:t>‹N°›</a:t>
            </a:fld>
            <a:endParaRPr lang="en-US" sz="800" dirty="0">
              <a:solidFill>
                <a:schemeClr val="bg1">
                  <a:lumMod val="65000"/>
                </a:schemeClr>
              </a:solidFill>
              <a:cs typeface="Arial" panose="020B0604020202020204" pitchFamily="34" charset="0"/>
            </a:endParaRPr>
          </a:p>
        </p:txBody>
      </p:sp>
      <p:sp>
        <p:nvSpPr>
          <p:cNvPr id="6" name="Text Placeholder 7">
            <a:extLst>
              <a:ext uri="{FF2B5EF4-FFF2-40B4-BE49-F238E27FC236}">
                <a16:creationId xmlns:a16="http://schemas.microsoft.com/office/drawing/2014/main" id="{E824319D-02CC-441E-87B5-E9D15DE8CA35}"/>
              </a:ext>
            </a:extLst>
          </p:cNvPr>
          <p:cNvSpPr txBox="1">
            <a:spLocks/>
          </p:cNvSpPr>
          <p:nvPr userDrawn="1"/>
        </p:nvSpPr>
        <p:spPr>
          <a:xfrm>
            <a:off x="9070994" y="6650661"/>
            <a:ext cx="2664297" cy="123111"/>
          </a:xfrm>
          <a:prstGeom prst="rect">
            <a:avLst/>
          </a:prstGeom>
        </p:spPr>
        <p:txBody>
          <a:bodyPr lIns="0" tIns="0" rIns="0" bIns="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800" kern="1200">
                <a:solidFill>
                  <a:srgbClr val="7F7F7F"/>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solidFill>
                  <a:schemeClr val="bg1">
                    <a:lumMod val="65000"/>
                  </a:schemeClr>
                </a:solidFill>
              </a:rPr>
              <a:t>© Capgemini 2023. All rights reserved |</a:t>
            </a:r>
          </a:p>
        </p:txBody>
      </p:sp>
      <p:grpSp>
        <p:nvGrpSpPr>
          <p:cNvPr id="2" name="Groupe 1"/>
          <p:cNvGrpSpPr/>
          <p:nvPr userDrawn="1"/>
        </p:nvGrpSpPr>
        <p:grpSpPr>
          <a:xfrm>
            <a:off x="11501102" y="171573"/>
            <a:ext cx="419436" cy="388988"/>
            <a:chOff x="11501102" y="171573"/>
            <a:chExt cx="419436" cy="388988"/>
          </a:xfrm>
        </p:grpSpPr>
        <p:sp>
          <p:nvSpPr>
            <p:cNvPr id="9" name="Freeform 13"/>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14"/>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642789608"/>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80" r:id="rId4"/>
    <p:sldLayoutId id="2147483881" r:id="rId5"/>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2" pos="750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6"/>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21" name="Object 20"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58042863"/>
      </p:ext>
    </p:extLst>
  </p:cSld>
  <p:clrMap bg1="lt1" tx1="dk1" bg2="lt2" tx2="dk2" accent1="accent1" accent2="accent2" accent3="accent3" accent4="accent4" accent5="accent5" accent6="accent6" hlink="hlink" folHlink="folHlink"/>
  <p:sldLayoutIdLst>
    <p:sldLayoutId id="2147483839" r:id="rId1"/>
    <p:sldLayoutId id="2147483855" r:id="rId2"/>
    <p:sldLayoutId id="2147483841" r:id="rId3"/>
    <p:sldLayoutId id="2147483842" r:id="rId4"/>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50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4"/>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1" name="Object 20"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68834783"/>
      </p:ext>
    </p:extLst>
  </p:cSld>
  <p:clrMap bg1="lt1" tx1="dk1" bg2="lt2" tx2="dk2" accent1="accent1" accent2="accent2" accent3="accent3" accent4="accent4" accent5="accent5" accent6="accent6" hlink="hlink" folHlink="folHlink"/>
  <p:sldLayoutIdLst>
    <p:sldLayoutId id="2147483864" r:id="rId1"/>
    <p:sldLayoutId id="2147483865" r:id="rId2"/>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5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azuremarketplace.microsoft.com/fr-fr/marketplace/apps/category/compute?filters=windows%3Bpartners&amp;page=1&amp;subcategories=whats-new"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g"/></Relationships>
</file>

<file path=ppt/slides/_rels/slide18.xml.rels><?xml version="1.0" encoding="UTF-8" standalone="yes"?>
<Relationships xmlns="http://schemas.openxmlformats.org/package/2006/relationships"><Relationship Id="rId3" Type="http://schemas.openxmlformats.org/officeDocument/2006/relationships/hyperlink" Target="https://azure.microsoft.com/fr-fr/services/"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51.png"/><Relationship Id="rId4" Type="http://schemas.openxmlformats.org/officeDocument/2006/relationships/hyperlink" Target="https://azure.microsoft.com/en-us/roadma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3.png"/><Relationship Id="rId5" Type="http://schemas.openxmlformats.org/officeDocument/2006/relationships/hyperlink" Target="https://map.buildazure.com/" TargetMode="External"/><Relationship Id="rId4" Type="http://schemas.openxmlformats.org/officeDocument/2006/relationships/hyperlink" Target="https://azure.microsoft.com/fr-fr/global-infrastructure/geographie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6.xml"/><Relationship Id="rId5" Type="http://schemas.openxmlformats.org/officeDocument/2006/relationships/image" Target="../media/image58.jpg"/><Relationship Id="rId4" Type="http://schemas.openxmlformats.org/officeDocument/2006/relationships/image" Target="../media/image57.jpg"/></Relationships>
</file>

<file path=ppt/slides/_rels/slide22.xml.rels><?xml version="1.0" encoding="UTF-8" standalone="yes"?>
<Relationships xmlns="http://schemas.openxmlformats.org/package/2006/relationships"><Relationship Id="rId3" Type="http://schemas.openxmlformats.org/officeDocument/2006/relationships/hyperlink" Target="https://myservices.itaas.capgemini.com/itaas?id=sc_order_guide&amp;sys_id=ec30b0c9db1176007f82789dae9619f4" TargetMode="External"/><Relationship Id="rId7"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azure.microsoft.com/fr-fr/free/search/?&amp;OCID=AID719808_SEM_AlkMFoXh&amp;lnkd=Google_Azure_Brand&amp;dclid=CjgKEAjw5pPnBRDFoseCmL3K0HUSJADa8QVnzgZ_mlBOF2GaYpbYQ3fszdo7-JhiTJcD1NFHXAihHfD_BwE" TargetMode="External"/><Relationship Id="rId5" Type="http://schemas.openxmlformats.org/officeDocument/2006/relationships/hyperlink" Target="https://azure.microsoft.com/en-us/support/plans/" TargetMode="External"/><Relationship Id="rId4" Type="http://schemas.openxmlformats.org/officeDocument/2006/relationships/hyperlink" Target="https://myservices.itaas.capgemini.com/itaas?id=kb_article_view&amp;sysparm_article=KB0010482"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azureinteractives.azurewebsites.net/" TargetMode="Externa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hyperlink" Target="https://docs.microsoft.com/fr-fr/azure/architecture/patterns/"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docs.microsoft.com/en-us/azure/architecture/" TargetMode="External"/><Relationship Id="rId5" Type="http://schemas.openxmlformats.org/officeDocument/2006/relationships/image" Target="../media/image70.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hyperlink" Target="https://azure.microsoft.com/fr-fr/pricing/"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azure.microsoft.com/fr-fr/pricing/calculato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74.png"/><Relationship Id="rId4" Type="http://schemas.openxmlformats.org/officeDocument/2006/relationships/image" Target="../media/image7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78.emf"/></Relationships>
</file>

<file path=ppt/slides/_rels/slide37.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png"/><Relationship Id="rId1" Type="http://schemas.openxmlformats.org/officeDocument/2006/relationships/slideLayout" Target="../slideLayouts/slideLayout15.xml"/><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8" Type="http://schemas.openxmlformats.org/officeDocument/2006/relationships/hyperlink" Target="https://azuremarketplace.microsoft.com/fr-fr/marketplace/apps/bitnami.mantis?tab=PlansAndPrice" TargetMode="External"/><Relationship Id="rId3" Type="http://schemas.openxmlformats.org/officeDocument/2006/relationships/image" Target="../media/image82.png"/><Relationship Id="rId7" Type="http://schemas.openxmlformats.org/officeDocument/2006/relationships/image" Target="../media/image84.png"/><Relationship Id="rId2" Type="http://schemas.openxmlformats.org/officeDocument/2006/relationships/notesSlide" Target="../notesSlides/notesSlide31.xml"/><Relationship Id="rId1" Type="http://schemas.openxmlformats.org/officeDocument/2006/relationships/slideLayout" Target="../slideLayouts/slideLayout15.xml"/><Relationship Id="rId6" Type="http://schemas.openxmlformats.org/officeDocument/2006/relationships/hyperlink" Target="https://portal.azure.com/" TargetMode="External"/><Relationship Id="rId5" Type="http://schemas.openxmlformats.org/officeDocument/2006/relationships/image" Target="../media/image83.png"/><Relationship Id="rId4" Type="http://schemas.openxmlformats.org/officeDocument/2006/relationships/hyperlink" Target="../PC@%20Transverse/UPM11-Infrastructure%20Mgt/30-Infrastructure%20et%20environnements/02-Environnements/PO_2146_REP_Cartographie%20des%20environnements%20v2.1.xlsx"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portal.office.com/" TargetMode="External"/><Relationship Id="rId3" Type="http://schemas.openxmlformats.org/officeDocument/2006/relationships/hyperlink" Target="https://azure.microsoft.com/fr-fr/services/" TargetMode="External"/><Relationship Id="rId7" Type="http://schemas.openxmlformats.org/officeDocument/2006/relationships/hyperlink" Target="https://www.microsoft.com/fr-fr/microsoft-365/enterprise/compare-office-365-plans" TargetMode="External"/><Relationship Id="rId2" Type="http://schemas.openxmlformats.org/officeDocument/2006/relationships/image" Target="../media/image85.png"/><Relationship Id="rId1" Type="http://schemas.openxmlformats.org/officeDocument/2006/relationships/slideLayout" Target="../slideLayouts/slideLayout15.xml"/><Relationship Id="rId6" Type="http://schemas.openxmlformats.org/officeDocument/2006/relationships/hyperlink" Target="https://azure.microsoft.com/en-us/blog/azure-mobile-app-now-generally-available/?MC=Windows&amp;MC=MSAzure&amp;MC=SQL&amp;MC=EntMobile&amp;MC=DataMgmt" TargetMode="External"/><Relationship Id="rId5" Type="http://schemas.openxmlformats.org/officeDocument/2006/relationships/hyperlink" Target="https://azure.microsoft.com/fr-fr/pricing/calculator/" TargetMode="External"/><Relationship Id="rId4" Type="http://schemas.openxmlformats.org/officeDocument/2006/relationships/hyperlink" Target="https://portal.azure.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s://landscape.cncf.io/"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s://k3s.io/" TargetMode="External"/><Relationship Id="rId3" Type="http://schemas.openxmlformats.org/officeDocument/2006/relationships/hyperlink" Target="https://cloud.google.com/kubernetes-engine?hl=fr" TargetMode="External"/><Relationship Id="rId7" Type="http://schemas.openxmlformats.org/officeDocument/2006/relationships/hyperlink" Target="https://github.com/kubernetes-sigs/kubespray" TargetMode="External"/><Relationship Id="rId2" Type="http://schemas.openxmlformats.org/officeDocument/2006/relationships/hyperlink" Target="https://azure.microsoft.com/fr-fr/products/kubernetes-service" TargetMode="External"/><Relationship Id="rId1" Type="http://schemas.openxmlformats.org/officeDocument/2006/relationships/slideLayout" Target="../slideLayouts/slideLayout2.xml"/><Relationship Id="rId6" Type="http://schemas.openxmlformats.org/officeDocument/2006/relationships/hyperlink" Target="https://access.redhat.com/products/openshift" TargetMode="External"/><Relationship Id="rId5" Type="http://schemas.openxmlformats.org/officeDocument/2006/relationships/hyperlink" Target="https://tanzu.vmware.com/fr/tanzu" TargetMode="External"/><Relationship Id="rId10" Type="http://schemas.openxmlformats.org/officeDocument/2006/relationships/hyperlink" Target="https://kubernetes.io/fr/docs/setup/production-environment/tools/kubeadm/create-cluster-kubeadm/" TargetMode="External"/><Relationship Id="rId4" Type="http://schemas.openxmlformats.org/officeDocument/2006/relationships/hyperlink" Target="https://aws.amazon.com/fr/eks/" TargetMode="External"/><Relationship Id="rId9" Type="http://schemas.openxmlformats.org/officeDocument/2006/relationships/hyperlink" Target="https://kind.sigs.k8s.io/" TargetMode="External"/></Relationships>
</file>

<file path=ppt/slides/_rels/slide51.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5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108.png"/></Relationships>
</file>

<file path=ppt/slides/_rels/slide5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portal.azure.com/#home" TargetMode="Externa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chocolatey.org/install" TargetMode="Externa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5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kubernetes.io/docs/reference/generated/kubernetes-api/v1.24/"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http://localhost:9000/" TargetMode="Externa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6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7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test-app.fb:808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dirty="0"/>
              <a:t>Friday Booster</a:t>
            </a:r>
            <a:br>
              <a:rPr lang="en-US" dirty="0"/>
            </a:br>
            <a:r>
              <a:rPr lang="en-US" dirty="0"/>
              <a:t>Azure &amp; Kubernetes</a:t>
            </a:r>
            <a:br>
              <a:rPr lang="en-US" dirty="0"/>
            </a:br>
            <a:endParaRPr lang="en-GB" dirty="0"/>
          </a:p>
        </p:txBody>
      </p:sp>
      <p:sp>
        <p:nvSpPr>
          <p:cNvPr id="3" name="Subtitle 2"/>
          <p:cNvSpPr>
            <a:spLocks noGrp="1"/>
          </p:cNvSpPr>
          <p:nvPr>
            <p:ph type="subTitle" idx="1"/>
          </p:nvPr>
        </p:nvSpPr>
        <p:spPr/>
        <p:txBody>
          <a:bodyPr/>
          <a:lstStyle/>
          <a:p>
            <a:r>
              <a:rPr lang="fr-FR" dirty="0"/>
              <a:t>Rennes, 28 avril 2023</a:t>
            </a:r>
          </a:p>
          <a:p>
            <a:r>
              <a:rPr lang="fr-FR" dirty="0"/>
              <a:t>Pascal GAIGNET &amp; Nathan WANONO</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6312025" y="2662294"/>
            <a:ext cx="5403784" cy="3160282"/>
          </a:xfrm>
        </p:spPr>
        <p:txBody>
          <a:bodyPr/>
          <a:lstStyle/>
          <a:p>
            <a:r>
              <a:rPr lang="fr-FR" dirty="0"/>
              <a:t>Objectifs de la session</a:t>
            </a:r>
          </a:p>
        </p:txBody>
      </p:sp>
      <p:sp>
        <p:nvSpPr>
          <p:cNvPr id="3" name="Rectangle 2">
            <a:extLst>
              <a:ext uri="{FF2B5EF4-FFF2-40B4-BE49-F238E27FC236}">
                <a16:creationId xmlns:a16="http://schemas.microsoft.com/office/drawing/2014/main" id="{1F4B4F18-9085-48F7-BEF2-1F5178F3C4A2}"/>
              </a:ext>
            </a:extLst>
          </p:cNvPr>
          <p:cNvSpPr/>
          <p:nvPr/>
        </p:nvSpPr>
        <p:spPr>
          <a:xfrm>
            <a:off x="191344" y="260648"/>
            <a:ext cx="6921895" cy="3325654"/>
          </a:xfrm>
          <a:prstGeom prst="rect">
            <a:avLst/>
          </a:prstGeom>
        </p:spPr>
        <p:txBody>
          <a:bodyPr wrap="none">
            <a:spAutoFit/>
          </a:bodyPr>
          <a:lstStyle/>
          <a:p>
            <a:pPr marL="342900" indent="-342900">
              <a:lnSpc>
                <a:spcPct val="200000"/>
              </a:lnSpc>
              <a:buFont typeface="+mj-lt"/>
              <a:buAutoNum type="arabicPeriod"/>
            </a:pPr>
            <a:r>
              <a:rPr lang="fr-FR" sz="1400" dirty="0">
                <a:solidFill>
                  <a:srgbClr val="0070C0"/>
                </a:solidFill>
              </a:rPr>
              <a:t>13h30 </a:t>
            </a:r>
            <a:r>
              <a:rPr lang="fr-FR" dirty="0"/>
              <a:t>Tour de table</a:t>
            </a:r>
          </a:p>
          <a:p>
            <a:pPr marL="342900" indent="-342900">
              <a:lnSpc>
                <a:spcPct val="200000"/>
              </a:lnSpc>
              <a:buFont typeface="+mj-lt"/>
              <a:buAutoNum type="arabicPeriod"/>
            </a:pPr>
            <a:r>
              <a:rPr lang="fr-FR" sz="1400" dirty="0">
                <a:solidFill>
                  <a:srgbClr val="0070C0"/>
                </a:solidFill>
              </a:rPr>
              <a:t>13h40</a:t>
            </a:r>
            <a:r>
              <a:rPr lang="fr-FR" sz="1800" dirty="0">
                <a:solidFill>
                  <a:srgbClr val="0070C0"/>
                </a:solidFill>
              </a:rPr>
              <a:t> </a:t>
            </a:r>
            <a:r>
              <a:rPr lang="fr-FR" dirty="0"/>
              <a:t>Rappel des concepts du cloud (IaaS, PaaS, SaaS)</a:t>
            </a:r>
          </a:p>
          <a:p>
            <a:pPr marL="342900" indent="-342900">
              <a:lnSpc>
                <a:spcPct val="200000"/>
              </a:lnSpc>
              <a:buFont typeface="+mj-lt"/>
              <a:buAutoNum type="arabicPeriod"/>
            </a:pPr>
            <a:r>
              <a:rPr lang="fr-FR" sz="1400" dirty="0">
                <a:solidFill>
                  <a:srgbClr val="0070C0"/>
                </a:solidFill>
              </a:rPr>
              <a:t>13h55</a:t>
            </a:r>
            <a:r>
              <a:rPr lang="fr-FR" sz="1800" dirty="0">
                <a:solidFill>
                  <a:srgbClr val="0070C0"/>
                </a:solidFill>
              </a:rPr>
              <a:t> </a:t>
            </a:r>
            <a:r>
              <a:rPr lang="fr-FR" dirty="0"/>
              <a:t>Vue globale de l’offre cloud de Microsoft</a:t>
            </a:r>
          </a:p>
          <a:p>
            <a:pPr marL="342900" indent="-342900">
              <a:lnSpc>
                <a:spcPct val="200000"/>
              </a:lnSpc>
              <a:buFont typeface="+mj-lt"/>
              <a:buAutoNum type="arabicPeriod"/>
            </a:pPr>
            <a:r>
              <a:rPr lang="fr-FR" sz="1400" dirty="0">
                <a:solidFill>
                  <a:srgbClr val="0070C0"/>
                </a:solidFill>
              </a:rPr>
              <a:t>14h05 </a:t>
            </a:r>
            <a:r>
              <a:rPr lang="fr-FR" dirty="0"/>
              <a:t>Travaux Pratiques</a:t>
            </a:r>
          </a:p>
          <a:p>
            <a:pPr marL="342900" indent="-342900">
              <a:lnSpc>
                <a:spcPct val="200000"/>
              </a:lnSpc>
              <a:buFont typeface="+mj-lt"/>
              <a:buAutoNum type="arabicPeriod"/>
            </a:pPr>
            <a:r>
              <a:rPr lang="fr-FR" sz="1400" dirty="0">
                <a:solidFill>
                  <a:srgbClr val="0070C0"/>
                </a:solidFill>
              </a:rPr>
              <a:t>14h10</a:t>
            </a:r>
            <a:r>
              <a:rPr lang="fr-FR" sz="1800" dirty="0">
                <a:solidFill>
                  <a:srgbClr val="0070C0"/>
                </a:solidFill>
              </a:rPr>
              <a:t> </a:t>
            </a:r>
            <a:r>
              <a:rPr lang="fr-FR" dirty="0"/>
              <a:t>Travaux Pratiques &amp; Pause</a:t>
            </a:r>
          </a:p>
          <a:p>
            <a:pPr marL="342900" indent="-342900">
              <a:lnSpc>
                <a:spcPct val="200000"/>
              </a:lnSpc>
              <a:buFont typeface="+mj-lt"/>
              <a:buAutoNum type="arabicPeriod"/>
            </a:pPr>
            <a:r>
              <a:rPr lang="fr-FR" sz="1400" dirty="0">
                <a:solidFill>
                  <a:srgbClr val="0070C0"/>
                </a:solidFill>
              </a:rPr>
              <a:t>17h10</a:t>
            </a:r>
            <a:r>
              <a:rPr lang="fr-FR" sz="1800" dirty="0">
                <a:solidFill>
                  <a:srgbClr val="0070C0"/>
                </a:solidFill>
              </a:rPr>
              <a:t> </a:t>
            </a:r>
            <a:r>
              <a:rPr lang="fr-FR" dirty="0"/>
              <a:t>Retour d’expérience projet</a:t>
            </a:r>
          </a:p>
        </p:txBody>
      </p:sp>
      <p:pic>
        <p:nvPicPr>
          <p:cNvPr id="7" name="Image 6">
            <a:extLst>
              <a:ext uri="{FF2B5EF4-FFF2-40B4-BE49-F238E27FC236}">
                <a16:creationId xmlns:a16="http://schemas.microsoft.com/office/drawing/2014/main" id="{836A73A4-A345-448B-A5A6-CCF5E13F4D37}"/>
              </a:ext>
            </a:extLst>
          </p:cNvPr>
          <p:cNvPicPr>
            <a:picLocks noChangeAspect="1"/>
          </p:cNvPicPr>
          <p:nvPr/>
        </p:nvPicPr>
        <p:blipFill>
          <a:blip r:embed="rId3"/>
          <a:stretch>
            <a:fillRect/>
          </a:stretch>
        </p:blipFill>
        <p:spPr>
          <a:xfrm>
            <a:off x="2996686" y="509855"/>
            <a:ext cx="219533" cy="261611"/>
          </a:xfrm>
          <a:prstGeom prst="rect">
            <a:avLst/>
          </a:prstGeom>
        </p:spPr>
      </p:pic>
      <p:sp>
        <p:nvSpPr>
          <p:cNvPr id="8" name="ZoneTexte 7">
            <a:extLst>
              <a:ext uri="{FF2B5EF4-FFF2-40B4-BE49-F238E27FC236}">
                <a16:creationId xmlns:a16="http://schemas.microsoft.com/office/drawing/2014/main" id="{ED072609-8E12-4ED6-B666-805A2859D07D}"/>
              </a:ext>
            </a:extLst>
          </p:cNvPr>
          <p:cNvSpPr txBox="1"/>
          <p:nvPr/>
        </p:nvSpPr>
        <p:spPr>
          <a:xfrm>
            <a:off x="3140449" y="524382"/>
            <a:ext cx="1826260" cy="261610"/>
          </a:xfrm>
          <a:prstGeom prst="rect">
            <a:avLst/>
          </a:prstGeom>
          <a:noFill/>
        </p:spPr>
        <p:txBody>
          <a:bodyPr wrap="square" rtlCol="0">
            <a:spAutoFit/>
          </a:bodyPr>
          <a:lstStyle/>
          <a:p>
            <a:r>
              <a:rPr lang="fr-FR" sz="1100" dirty="0">
                <a:solidFill>
                  <a:schemeClr val="accent1"/>
                </a:solidFill>
              </a:rPr>
              <a:t> &lt; 10 min </a:t>
            </a:r>
          </a:p>
        </p:txBody>
      </p:sp>
      <p:pic>
        <p:nvPicPr>
          <p:cNvPr id="9" name="Image 8">
            <a:extLst>
              <a:ext uri="{FF2B5EF4-FFF2-40B4-BE49-F238E27FC236}">
                <a16:creationId xmlns:a16="http://schemas.microsoft.com/office/drawing/2014/main" id="{0CD7C6BE-0111-4F1D-88B0-B65C29C40CF4}"/>
              </a:ext>
            </a:extLst>
          </p:cNvPr>
          <p:cNvPicPr>
            <a:picLocks noChangeAspect="1"/>
          </p:cNvPicPr>
          <p:nvPr/>
        </p:nvPicPr>
        <p:blipFill>
          <a:blip r:embed="rId3"/>
          <a:stretch>
            <a:fillRect/>
          </a:stretch>
        </p:blipFill>
        <p:spPr>
          <a:xfrm>
            <a:off x="7078603" y="1028660"/>
            <a:ext cx="219533" cy="261611"/>
          </a:xfrm>
          <a:prstGeom prst="rect">
            <a:avLst/>
          </a:prstGeom>
        </p:spPr>
      </p:pic>
      <p:sp>
        <p:nvSpPr>
          <p:cNvPr id="10" name="ZoneTexte 9">
            <a:extLst>
              <a:ext uri="{FF2B5EF4-FFF2-40B4-BE49-F238E27FC236}">
                <a16:creationId xmlns:a16="http://schemas.microsoft.com/office/drawing/2014/main" id="{80D07352-5B89-482A-9007-67F0B52EF505}"/>
              </a:ext>
            </a:extLst>
          </p:cNvPr>
          <p:cNvSpPr txBox="1"/>
          <p:nvPr/>
        </p:nvSpPr>
        <p:spPr>
          <a:xfrm>
            <a:off x="7318040" y="1042946"/>
            <a:ext cx="1826260" cy="261610"/>
          </a:xfrm>
          <a:prstGeom prst="rect">
            <a:avLst/>
          </a:prstGeom>
          <a:noFill/>
        </p:spPr>
        <p:txBody>
          <a:bodyPr wrap="square" rtlCol="0">
            <a:spAutoFit/>
          </a:bodyPr>
          <a:lstStyle/>
          <a:p>
            <a:r>
              <a:rPr lang="fr-FR" sz="1100" dirty="0">
                <a:solidFill>
                  <a:schemeClr val="accent1"/>
                </a:solidFill>
              </a:rPr>
              <a:t>Théorie &lt; 15 min </a:t>
            </a:r>
          </a:p>
        </p:txBody>
      </p:sp>
      <p:pic>
        <p:nvPicPr>
          <p:cNvPr id="11" name="Image 10">
            <a:extLst>
              <a:ext uri="{FF2B5EF4-FFF2-40B4-BE49-F238E27FC236}">
                <a16:creationId xmlns:a16="http://schemas.microsoft.com/office/drawing/2014/main" id="{61569ECB-B8FB-48F4-A830-2F0E6D4A5574}"/>
              </a:ext>
            </a:extLst>
          </p:cNvPr>
          <p:cNvPicPr>
            <a:picLocks noChangeAspect="1"/>
          </p:cNvPicPr>
          <p:nvPr/>
        </p:nvPicPr>
        <p:blipFill>
          <a:blip r:embed="rId3"/>
          <a:stretch>
            <a:fillRect/>
          </a:stretch>
        </p:blipFill>
        <p:spPr>
          <a:xfrm>
            <a:off x="6007312" y="1606037"/>
            <a:ext cx="219533" cy="261611"/>
          </a:xfrm>
          <a:prstGeom prst="rect">
            <a:avLst/>
          </a:prstGeom>
        </p:spPr>
      </p:pic>
      <p:sp>
        <p:nvSpPr>
          <p:cNvPr id="12" name="ZoneTexte 11">
            <a:extLst>
              <a:ext uri="{FF2B5EF4-FFF2-40B4-BE49-F238E27FC236}">
                <a16:creationId xmlns:a16="http://schemas.microsoft.com/office/drawing/2014/main" id="{E6392175-D75A-4306-9F0C-03D45A65BE13}"/>
              </a:ext>
            </a:extLst>
          </p:cNvPr>
          <p:cNvSpPr txBox="1"/>
          <p:nvPr/>
        </p:nvSpPr>
        <p:spPr>
          <a:xfrm>
            <a:off x="6200109" y="1620564"/>
            <a:ext cx="1826260" cy="261610"/>
          </a:xfrm>
          <a:prstGeom prst="rect">
            <a:avLst/>
          </a:prstGeom>
          <a:noFill/>
        </p:spPr>
        <p:txBody>
          <a:bodyPr wrap="square" rtlCol="0">
            <a:spAutoFit/>
          </a:bodyPr>
          <a:lstStyle/>
          <a:p>
            <a:r>
              <a:rPr lang="fr-FR" sz="1100" dirty="0">
                <a:solidFill>
                  <a:schemeClr val="accent1"/>
                </a:solidFill>
              </a:rPr>
              <a:t>Théorie &lt; 10 min </a:t>
            </a:r>
          </a:p>
        </p:txBody>
      </p:sp>
      <p:pic>
        <p:nvPicPr>
          <p:cNvPr id="15" name="Image 14">
            <a:extLst>
              <a:ext uri="{FF2B5EF4-FFF2-40B4-BE49-F238E27FC236}">
                <a16:creationId xmlns:a16="http://schemas.microsoft.com/office/drawing/2014/main" id="{CDFD589D-33BF-43F5-93FE-B258725B26FF}"/>
              </a:ext>
            </a:extLst>
          </p:cNvPr>
          <p:cNvPicPr>
            <a:picLocks noChangeAspect="1"/>
          </p:cNvPicPr>
          <p:nvPr/>
        </p:nvPicPr>
        <p:blipFill>
          <a:blip r:embed="rId3"/>
          <a:stretch>
            <a:fillRect/>
          </a:stretch>
        </p:blipFill>
        <p:spPr>
          <a:xfrm>
            <a:off x="4458823" y="3241503"/>
            <a:ext cx="219533" cy="261611"/>
          </a:xfrm>
          <a:prstGeom prst="rect">
            <a:avLst/>
          </a:prstGeom>
        </p:spPr>
      </p:pic>
      <p:sp>
        <p:nvSpPr>
          <p:cNvPr id="16" name="ZoneTexte 15">
            <a:extLst>
              <a:ext uri="{FF2B5EF4-FFF2-40B4-BE49-F238E27FC236}">
                <a16:creationId xmlns:a16="http://schemas.microsoft.com/office/drawing/2014/main" id="{A16729B9-B4B3-4F84-BF23-102F76F3ACF3}"/>
              </a:ext>
            </a:extLst>
          </p:cNvPr>
          <p:cNvSpPr txBox="1"/>
          <p:nvPr/>
        </p:nvSpPr>
        <p:spPr>
          <a:xfrm>
            <a:off x="4678356" y="3251389"/>
            <a:ext cx="1826260" cy="261610"/>
          </a:xfrm>
          <a:prstGeom prst="rect">
            <a:avLst/>
          </a:prstGeom>
          <a:noFill/>
        </p:spPr>
        <p:txBody>
          <a:bodyPr wrap="square" rtlCol="0">
            <a:spAutoFit/>
          </a:bodyPr>
          <a:lstStyle/>
          <a:p>
            <a:r>
              <a:rPr lang="fr-FR" sz="1100" dirty="0" err="1">
                <a:solidFill>
                  <a:schemeClr val="accent1"/>
                </a:solidFill>
              </a:rPr>
              <a:t>Retex</a:t>
            </a:r>
            <a:r>
              <a:rPr lang="fr-FR" sz="1100" dirty="0">
                <a:solidFill>
                  <a:schemeClr val="accent1"/>
                </a:solidFill>
              </a:rPr>
              <a:t> &lt; 15 min </a:t>
            </a:r>
          </a:p>
        </p:txBody>
      </p:sp>
      <p:pic>
        <p:nvPicPr>
          <p:cNvPr id="18" name="Image 17">
            <a:extLst>
              <a:ext uri="{FF2B5EF4-FFF2-40B4-BE49-F238E27FC236}">
                <a16:creationId xmlns:a16="http://schemas.microsoft.com/office/drawing/2014/main" id="{BB486FCD-0FEB-4540-96AD-F66D554FE506}"/>
              </a:ext>
            </a:extLst>
          </p:cNvPr>
          <p:cNvPicPr>
            <a:picLocks noChangeAspect="1"/>
          </p:cNvPicPr>
          <p:nvPr/>
        </p:nvPicPr>
        <p:blipFill>
          <a:blip r:embed="rId3"/>
          <a:stretch>
            <a:fillRect/>
          </a:stretch>
        </p:blipFill>
        <p:spPr>
          <a:xfrm>
            <a:off x="4458823" y="2702709"/>
            <a:ext cx="219533" cy="261611"/>
          </a:xfrm>
          <a:prstGeom prst="rect">
            <a:avLst/>
          </a:prstGeom>
        </p:spPr>
      </p:pic>
      <p:sp>
        <p:nvSpPr>
          <p:cNvPr id="19" name="ZoneTexte 18">
            <a:extLst>
              <a:ext uri="{FF2B5EF4-FFF2-40B4-BE49-F238E27FC236}">
                <a16:creationId xmlns:a16="http://schemas.microsoft.com/office/drawing/2014/main" id="{D3E6AC9D-B9B9-4939-A718-729B15DB54F3}"/>
              </a:ext>
            </a:extLst>
          </p:cNvPr>
          <p:cNvSpPr txBox="1"/>
          <p:nvPr/>
        </p:nvSpPr>
        <p:spPr>
          <a:xfrm>
            <a:off x="4602586" y="2717236"/>
            <a:ext cx="1826260" cy="261610"/>
          </a:xfrm>
          <a:prstGeom prst="rect">
            <a:avLst/>
          </a:prstGeom>
          <a:noFill/>
        </p:spPr>
        <p:txBody>
          <a:bodyPr wrap="square" rtlCol="0">
            <a:spAutoFit/>
          </a:bodyPr>
          <a:lstStyle/>
          <a:p>
            <a:r>
              <a:rPr lang="fr-FR" sz="1100" dirty="0">
                <a:solidFill>
                  <a:srgbClr val="FF6327"/>
                </a:solidFill>
              </a:rPr>
              <a:t> Pratique &lt; 3h</a:t>
            </a:r>
          </a:p>
        </p:txBody>
      </p:sp>
      <p:pic>
        <p:nvPicPr>
          <p:cNvPr id="20" name="Picture 14" descr="Problème sur Azure, est-ce en maintenance? | Downdetector">
            <a:extLst>
              <a:ext uri="{FF2B5EF4-FFF2-40B4-BE49-F238E27FC236}">
                <a16:creationId xmlns:a16="http://schemas.microsoft.com/office/drawing/2014/main" id="{2019F738-6C6B-4FBB-BF21-B4BC6C51E5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360" y="3670208"/>
            <a:ext cx="3768445" cy="10893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3D66843-6AA3-F97C-F348-C26756C19E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360" y="5257624"/>
            <a:ext cx="5544616" cy="97968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0641213-E8BD-354D-1CD9-162328ED7214}"/>
              </a:ext>
            </a:extLst>
          </p:cNvPr>
          <p:cNvPicPr>
            <a:picLocks noChangeAspect="1"/>
          </p:cNvPicPr>
          <p:nvPr/>
        </p:nvPicPr>
        <p:blipFill>
          <a:blip r:embed="rId3"/>
          <a:stretch>
            <a:fillRect/>
          </a:stretch>
        </p:blipFill>
        <p:spPr>
          <a:xfrm>
            <a:off x="3425785" y="2131297"/>
            <a:ext cx="219533" cy="261611"/>
          </a:xfrm>
          <a:prstGeom prst="rect">
            <a:avLst/>
          </a:prstGeom>
        </p:spPr>
      </p:pic>
      <p:sp>
        <p:nvSpPr>
          <p:cNvPr id="6" name="ZoneTexte 5">
            <a:extLst>
              <a:ext uri="{FF2B5EF4-FFF2-40B4-BE49-F238E27FC236}">
                <a16:creationId xmlns:a16="http://schemas.microsoft.com/office/drawing/2014/main" id="{26B158FE-FC1D-2B71-C994-76E4446036AC}"/>
              </a:ext>
            </a:extLst>
          </p:cNvPr>
          <p:cNvSpPr txBox="1"/>
          <p:nvPr/>
        </p:nvSpPr>
        <p:spPr>
          <a:xfrm>
            <a:off x="3645318" y="2141183"/>
            <a:ext cx="1826260" cy="261610"/>
          </a:xfrm>
          <a:prstGeom prst="rect">
            <a:avLst/>
          </a:prstGeom>
          <a:noFill/>
        </p:spPr>
        <p:txBody>
          <a:bodyPr wrap="square" rtlCol="0">
            <a:spAutoFit/>
          </a:bodyPr>
          <a:lstStyle/>
          <a:p>
            <a:r>
              <a:rPr lang="fr-FR" sz="1100" dirty="0">
                <a:solidFill>
                  <a:schemeClr val="accent1"/>
                </a:solidFill>
              </a:rPr>
              <a:t>Théorie &lt; 5 min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re 3">
            <a:extLst>
              <a:ext uri="{FF2B5EF4-FFF2-40B4-BE49-F238E27FC236}">
                <a16:creationId xmlns:a16="http://schemas.microsoft.com/office/drawing/2014/main" id="{07E6F512-5D8A-4ACD-B147-98CA2932E349}"/>
              </a:ext>
            </a:extLst>
          </p:cNvPr>
          <p:cNvSpPr>
            <a:spLocks noGrp="1"/>
          </p:cNvSpPr>
          <p:nvPr>
            <p:ph type="title"/>
          </p:nvPr>
        </p:nvSpPr>
        <p:spPr>
          <a:xfrm>
            <a:off x="479376" y="476672"/>
            <a:ext cx="9973247" cy="2385837"/>
          </a:xfrm>
        </p:spPr>
        <p:txBody>
          <a:bodyPr anchor="t" anchorCtr="0">
            <a:normAutofit/>
          </a:bodyPr>
          <a:lstStyle/>
          <a:p>
            <a:r>
              <a:rPr lang="fr-FR" altLang="fr-FR" sz="3600" dirty="0"/>
              <a:t>Tour de table</a:t>
            </a:r>
          </a:p>
        </p:txBody>
      </p:sp>
      <p:sp>
        <p:nvSpPr>
          <p:cNvPr id="2" name="Rectangle 1">
            <a:extLst>
              <a:ext uri="{FF2B5EF4-FFF2-40B4-BE49-F238E27FC236}">
                <a16:creationId xmlns:a16="http://schemas.microsoft.com/office/drawing/2014/main" id="{0A995312-CE08-41E6-9F5F-E1231C37DADE}"/>
              </a:ext>
            </a:extLst>
          </p:cNvPr>
          <p:cNvSpPr/>
          <p:nvPr/>
        </p:nvSpPr>
        <p:spPr>
          <a:xfrm>
            <a:off x="450022" y="2123845"/>
            <a:ext cx="6096000" cy="1754326"/>
          </a:xfrm>
          <a:prstGeom prst="rect">
            <a:avLst/>
          </a:prstGeom>
        </p:spPr>
        <p:txBody>
          <a:bodyPr>
            <a:spAutoFit/>
          </a:bodyPr>
          <a:lstStyle/>
          <a:p>
            <a:r>
              <a:rPr lang="fr-FR" b="1" dirty="0">
                <a:solidFill>
                  <a:schemeClr val="bg1"/>
                </a:solidFill>
              </a:rPr>
              <a:t>Participants </a:t>
            </a:r>
            <a:r>
              <a:rPr lang="fr-FR" dirty="0">
                <a:solidFill>
                  <a:schemeClr val="bg1"/>
                </a:solidFill>
              </a:rPr>
              <a:t>(2 min max)</a:t>
            </a:r>
          </a:p>
          <a:p>
            <a:pPr marL="285750" indent="-285750">
              <a:buFont typeface="Wingdings" panose="05000000000000000000" pitchFamily="2" charset="2"/>
              <a:buChar char="§"/>
            </a:pPr>
            <a:r>
              <a:rPr lang="fr-FR" dirty="0">
                <a:solidFill>
                  <a:schemeClr val="bg1"/>
                </a:solidFill>
              </a:rPr>
              <a:t>Nom, prénom</a:t>
            </a:r>
          </a:p>
          <a:p>
            <a:pPr marL="285750" indent="-285750">
              <a:buFont typeface="Wingdings" panose="05000000000000000000" pitchFamily="2" charset="2"/>
              <a:buChar char="§"/>
            </a:pPr>
            <a:r>
              <a:rPr lang="fr-FR" dirty="0">
                <a:solidFill>
                  <a:schemeClr val="bg1"/>
                </a:solidFill>
              </a:rPr>
              <a:t>Projet(s) actuel(s) et rôle(s)/profil(s)</a:t>
            </a:r>
          </a:p>
          <a:p>
            <a:pPr marL="285750" indent="-285750">
              <a:buFont typeface="Wingdings" panose="05000000000000000000" pitchFamily="2" charset="2"/>
              <a:buChar char="§"/>
            </a:pPr>
            <a:r>
              <a:rPr lang="fr-FR" dirty="0">
                <a:solidFill>
                  <a:schemeClr val="bg1"/>
                </a:solidFill>
              </a:rPr>
              <a:t>Expérience du cloud et de </a:t>
            </a:r>
            <a:r>
              <a:rPr lang="fr-FR" dirty="0" err="1">
                <a:solidFill>
                  <a:schemeClr val="bg1"/>
                </a:solidFill>
              </a:rPr>
              <a:t>Kubernetes</a:t>
            </a:r>
            <a:endParaRPr lang="fr-FR" dirty="0">
              <a:solidFill>
                <a:schemeClr val="bg1"/>
              </a:solidFill>
            </a:endParaRPr>
          </a:p>
          <a:p>
            <a:pPr marL="742950" lvl="1" indent="-285750">
              <a:buFont typeface="Wingdings" panose="05000000000000000000" pitchFamily="2" charset="2"/>
              <a:buChar char="§"/>
            </a:pPr>
            <a:r>
              <a:rPr lang="fr-FR" dirty="0">
                <a:solidFill>
                  <a:schemeClr val="bg1"/>
                </a:solidFill>
              </a:rPr>
              <a:t>et spécifiquement Azure</a:t>
            </a:r>
          </a:p>
          <a:p>
            <a:pPr marL="285750" indent="-285750">
              <a:buFont typeface="Wingdings" panose="05000000000000000000" pitchFamily="2" charset="2"/>
              <a:buChar char="§"/>
            </a:pPr>
            <a:r>
              <a:rPr lang="fr-FR" dirty="0">
                <a:solidFill>
                  <a:schemeClr val="bg1"/>
                </a:solidFill>
              </a:rPr>
              <a:t>Attentes de la session</a:t>
            </a:r>
          </a:p>
        </p:txBody>
      </p:sp>
    </p:spTree>
    <p:extLst>
      <p:ext uri="{BB962C8B-B14F-4D97-AF65-F5344CB8AC3E}">
        <p14:creationId xmlns:p14="http://schemas.microsoft.com/office/powerpoint/2010/main" val="33260801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descr="Une image contenant texte, journal&#10;&#10;Description générée avec un niveau de confiance très élevé">
            <a:extLst>
              <a:ext uri="{FF2B5EF4-FFF2-40B4-BE49-F238E27FC236}">
                <a16:creationId xmlns:a16="http://schemas.microsoft.com/office/drawing/2014/main" id="{895F4C89-3B82-4F70-9F78-2C40F7D827C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7850" r="7850"/>
          <a:stretch>
            <a:fillRect/>
          </a:stretch>
        </p:blipFill>
        <p:spPr>
          <a:xfrm>
            <a:off x="5905267" y="2366130"/>
            <a:ext cx="6048672" cy="4183148"/>
          </a:xfrm>
        </p:spPr>
      </p:pic>
      <p:sp>
        <p:nvSpPr>
          <p:cNvPr id="5" name="Text Placeholder 4"/>
          <p:cNvSpPr>
            <a:spLocks noGrp="1"/>
          </p:cNvSpPr>
          <p:nvPr>
            <p:ph type="body" sz="quarter" idx="11"/>
          </p:nvPr>
        </p:nvSpPr>
        <p:spPr>
          <a:xfrm>
            <a:off x="460708" y="434513"/>
            <a:ext cx="7507500" cy="1902287"/>
          </a:xfrm>
        </p:spPr>
        <p:txBody>
          <a:bodyPr/>
          <a:lstStyle/>
          <a:p>
            <a:r>
              <a:rPr lang="fr-FR" dirty="0"/>
              <a:t>Rappel des concepts du cloud</a:t>
            </a:r>
            <a:endParaRPr lang="en-GB" dirty="0"/>
          </a:p>
        </p:txBody>
      </p:sp>
    </p:spTree>
    <p:extLst>
      <p:ext uri="{BB962C8B-B14F-4D97-AF65-F5344CB8AC3E}">
        <p14:creationId xmlns:p14="http://schemas.microsoft.com/office/powerpoint/2010/main" val="18524616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7349" y="0"/>
            <a:ext cx="11125236" cy="597804"/>
          </a:xfrm>
        </p:spPr>
        <p:txBody>
          <a:bodyPr anchor="ctr" anchorCtr="0"/>
          <a:lstStyle/>
          <a:p>
            <a:r>
              <a:rPr lang="fr-FR" dirty="0"/>
              <a:t>Définition</a:t>
            </a:r>
            <a:r>
              <a:rPr lang="en-US" dirty="0"/>
              <a:t> du “Cloud”</a:t>
            </a:r>
            <a:endParaRPr lang="en-GB" dirty="0"/>
          </a:p>
        </p:txBody>
      </p:sp>
      <p:pic>
        <p:nvPicPr>
          <p:cNvPr id="3" name="Image 2" descr="Une image contenant ciel, extérieur, nuageux, nuages&#10;&#10;Description générée avec un niveau de confiance très élevé">
            <a:extLst>
              <a:ext uri="{FF2B5EF4-FFF2-40B4-BE49-F238E27FC236}">
                <a16:creationId xmlns:a16="http://schemas.microsoft.com/office/drawing/2014/main" id="{286C42BA-62BE-435D-B73A-E3926C4308F3}"/>
              </a:ext>
            </a:extLst>
          </p:cNvPr>
          <p:cNvPicPr>
            <a:picLocks noChangeAspect="1"/>
          </p:cNvPicPr>
          <p:nvPr/>
        </p:nvPicPr>
        <p:blipFill rotWithShape="1">
          <a:blip r:embed="rId3">
            <a:extLst>
              <a:ext uri="{28A0092B-C50C-407E-A947-70E740481C1C}">
                <a14:useLocalDpi xmlns:a14="http://schemas.microsoft.com/office/drawing/2010/main" val="0"/>
              </a:ext>
            </a:extLst>
          </a:blip>
          <a:srcRect r="476"/>
          <a:stretch/>
        </p:blipFill>
        <p:spPr>
          <a:xfrm>
            <a:off x="-1" y="597804"/>
            <a:ext cx="12192001" cy="5927540"/>
          </a:xfrm>
          <a:prstGeom prst="rect">
            <a:avLst/>
          </a:prstGeom>
        </p:spPr>
      </p:pic>
      <p:sp>
        <p:nvSpPr>
          <p:cNvPr id="11" name="Organigramme : Document 10">
            <a:extLst>
              <a:ext uri="{FF2B5EF4-FFF2-40B4-BE49-F238E27FC236}">
                <a16:creationId xmlns:a16="http://schemas.microsoft.com/office/drawing/2014/main" id="{0DA61D0F-3CCF-4F1B-BF4B-F1C90C28A213}"/>
              </a:ext>
            </a:extLst>
          </p:cNvPr>
          <p:cNvSpPr/>
          <p:nvPr/>
        </p:nvSpPr>
        <p:spPr>
          <a:xfrm>
            <a:off x="2171564" y="1772816"/>
            <a:ext cx="7848872" cy="3456384"/>
          </a:xfrm>
          <a:prstGeom prst="flowChartDocument">
            <a:avLst/>
          </a:prstGeom>
          <a:solidFill>
            <a:srgbClr val="0070C0">
              <a:alpha val="44000"/>
            </a:srgb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t>« Un modèle d’activation à la demande d’accès réseau à des ressources partagées et configurables avec un effort de gestion minimal et une interaction réduite avec le fournisseur de service »</a:t>
            </a:r>
          </a:p>
          <a:p>
            <a:endParaRPr lang="fr-FR" dirty="0"/>
          </a:p>
          <a:p>
            <a:endParaRPr lang="fr-FR" dirty="0"/>
          </a:p>
          <a:p>
            <a:pPr algn="r"/>
            <a:r>
              <a:rPr lang="en-US" b="1" dirty="0"/>
              <a:t>Mell, P. and T. </a:t>
            </a:r>
            <a:r>
              <a:rPr lang="en-US" b="1" dirty="0" err="1"/>
              <a:t>Grance</a:t>
            </a:r>
            <a:r>
              <a:rPr lang="en-US" b="1" dirty="0"/>
              <a:t> (2011). </a:t>
            </a:r>
          </a:p>
          <a:p>
            <a:pPr algn="r"/>
            <a:r>
              <a:rPr lang="en-US" dirty="0"/>
              <a:t>The NIST Definition of Cloud Computing,</a:t>
            </a:r>
          </a:p>
          <a:p>
            <a:pPr algn="r"/>
            <a:r>
              <a:rPr lang="en-US" dirty="0"/>
              <a:t>"National Institute of Standards and </a:t>
            </a:r>
            <a:r>
              <a:rPr lang="fr-FR" dirty="0" err="1"/>
              <a:t>Technology</a:t>
            </a:r>
            <a:r>
              <a:rPr lang="fr-FR" dirty="0"/>
              <a:t>".</a:t>
            </a:r>
          </a:p>
        </p:txBody>
      </p:sp>
    </p:spTree>
    <p:extLst>
      <p:ext uri="{BB962C8B-B14F-4D97-AF65-F5344CB8AC3E}">
        <p14:creationId xmlns:p14="http://schemas.microsoft.com/office/powerpoint/2010/main" val="25233730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7349" y="0"/>
            <a:ext cx="11125236" cy="576263"/>
          </a:xfrm>
        </p:spPr>
        <p:txBody>
          <a:bodyPr anchor="ctr" anchorCtr="0"/>
          <a:lstStyle/>
          <a:p>
            <a:r>
              <a:rPr lang="fr-FR" dirty="0"/>
              <a:t>Caractéristiques</a:t>
            </a:r>
            <a:r>
              <a:rPr lang="en-US" dirty="0"/>
              <a:t> du “Cloud”</a:t>
            </a:r>
            <a:endParaRPr lang="en-GB" dirty="0"/>
          </a:p>
        </p:txBody>
      </p:sp>
      <p:grpSp>
        <p:nvGrpSpPr>
          <p:cNvPr id="17" name="Groupe 16">
            <a:extLst>
              <a:ext uri="{FF2B5EF4-FFF2-40B4-BE49-F238E27FC236}">
                <a16:creationId xmlns:a16="http://schemas.microsoft.com/office/drawing/2014/main" id="{BD47A619-6976-430E-AF49-4F61C6DC1869}"/>
              </a:ext>
            </a:extLst>
          </p:cNvPr>
          <p:cNvGrpSpPr/>
          <p:nvPr/>
        </p:nvGrpSpPr>
        <p:grpSpPr>
          <a:xfrm>
            <a:off x="518822" y="2114929"/>
            <a:ext cx="2076704" cy="1962143"/>
            <a:chOff x="1698488" y="1529120"/>
            <a:chExt cx="2076704" cy="1962143"/>
          </a:xfrm>
        </p:grpSpPr>
        <p:sp>
          <p:nvSpPr>
            <p:cNvPr id="12" name="Oval 20">
              <a:extLst>
                <a:ext uri="{FF2B5EF4-FFF2-40B4-BE49-F238E27FC236}">
                  <a16:creationId xmlns:a16="http://schemas.microsoft.com/office/drawing/2014/main" id="{9C0304C7-95DF-41AF-AF9E-387C4F56932E}"/>
                </a:ext>
              </a:extLst>
            </p:cNvPr>
            <p:cNvSpPr/>
            <p:nvPr/>
          </p:nvSpPr>
          <p:spPr>
            <a:xfrm>
              <a:off x="1698489" y="1529120"/>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13" name="Text Placeholder 2">
              <a:extLst>
                <a:ext uri="{FF2B5EF4-FFF2-40B4-BE49-F238E27FC236}">
                  <a16:creationId xmlns:a16="http://schemas.microsoft.com/office/drawing/2014/main" id="{19194149-5432-41F8-A6EC-8BE6C8FC5C51}"/>
                </a:ext>
              </a:extLst>
            </p:cNvPr>
            <p:cNvSpPr txBox="1">
              <a:spLocks/>
            </p:cNvSpPr>
            <p:nvPr/>
          </p:nvSpPr>
          <p:spPr>
            <a:xfrm>
              <a:off x="1698488" y="1628800"/>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approche basée sur le service</a:t>
              </a:r>
            </a:p>
          </p:txBody>
        </p:sp>
      </p:grpSp>
      <p:sp>
        <p:nvSpPr>
          <p:cNvPr id="15" name="Text Placeholder 4">
            <a:extLst>
              <a:ext uri="{FF2B5EF4-FFF2-40B4-BE49-F238E27FC236}">
                <a16:creationId xmlns:a16="http://schemas.microsoft.com/office/drawing/2014/main" id="{344543D6-31D7-4CC1-8D96-95882CAD8DC8}"/>
              </a:ext>
            </a:extLst>
          </p:cNvPr>
          <p:cNvSpPr txBox="1">
            <a:spLocks/>
          </p:cNvSpPr>
          <p:nvPr/>
        </p:nvSpPr>
        <p:spPr>
          <a:xfrm>
            <a:off x="8719419" y="2807869"/>
            <a:ext cx="1655762" cy="576263"/>
          </a:xfrm>
          <a:prstGeom prst="rect">
            <a:avLst/>
          </a:prstGeom>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3200" b="1" i="0" u="none" strike="noStrike" kern="1200" cap="none" spc="0" normalizeH="0" baseline="0" noProof="0" dirty="0">
                <a:ln>
                  <a:noFill/>
                </a:ln>
                <a:solidFill>
                  <a:schemeClr val="bg1"/>
                </a:solidFill>
                <a:effectLst/>
                <a:uLnTx/>
                <a:uFillTx/>
                <a:latin typeface="+mj-lt"/>
                <a:ea typeface="+mn-ea"/>
                <a:cs typeface="+mn-cs"/>
              </a:rPr>
              <a:t>35%</a:t>
            </a:r>
          </a:p>
        </p:txBody>
      </p:sp>
      <p:grpSp>
        <p:nvGrpSpPr>
          <p:cNvPr id="28" name="Groupe 27">
            <a:extLst>
              <a:ext uri="{FF2B5EF4-FFF2-40B4-BE49-F238E27FC236}">
                <a16:creationId xmlns:a16="http://schemas.microsoft.com/office/drawing/2014/main" id="{A4AE7A89-FA6B-4719-85C8-62619D5F8A5D}"/>
              </a:ext>
            </a:extLst>
          </p:cNvPr>
          <p:cNvGrpSpPr/>
          <p:nvPr/>
        </p:nvGrpSpPr>
        <p:grpSpPr>
          <a:xfrm>
            <a:off x="2795161" y="2114929"/>
            <a:ext cx="2076703" cy="1962143"/>
            <a:chOff x="5082865" y="1529120"/>
            <a:chExt cx="2076703" cy="1962143"/>
          </a:xfrm>
        </p:grpSpPr>
        <p:sp>
          <p:nvSpPr>
            <p:cNvPr id="11" name="Oval 20">
              <a:extLst>
                <a:ext uri="{FF2B5EF4-FFF2-40B4-BE49-F238E27FC236}">
                  <a16:creationId xmlns:a16="http://schemas.microsoft.com/office/drawing/2014/main" id="{2BAB7022-CBA9-4739-B227-944E3D9B8924}"/>
                </a:ext>
              </a:extLst>
            </p:cNvPr>
            <p:cNvSpPr/>
            <p:nvPr/>
          </p:nvSpPr>
          <p:spPr>
            <a:xfrm>
              <a:off x="5082865" y="1529120"/>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8" name="Text Placeholder 2">
              <a:extLst>
                <a:ext uri="{FF2B5EF4-FFF2-40B4-BE49-F238E27FC236}">
                  <a16:creationId xmlns:a16="http://schemas.microsoft.com/office/drawing/2014/main" id="{C1C12BD5-7DB7-4FD4-ADDB-5C3E828530DF}"/>
                </a:ext>
              </a:extLst>
            </p:cNvPr>
            <p:cNvSpPr txBox="1">
              <a:spLocks/>
            </p:cNvSpPr>
            <p:nvPr/>
          </p:nvSpPr>
          <p:spPr>
            <a:xfrm>
              <a:off x="5103612" y="1610091"/>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infrastrucuture informatique dynamique</a:t>
              </a:r>
            </a:p>
          </p:txBody>
        </p:sp>
      </p:grpSp>
      <p:grpSp>
        <p:nvGrpSpPr>
          <p:cNvPr id="31" name="Groupe 30">
            <a:extLst>
              <a:ext uri="{FF2B5EF4-FFF2-40B4-BE49-F238E27FC236}">
                <a16:creationId xmlns:a16="http://schemas.microsoft.com/office/drawing/2014/main" id="{F43B7449-65BE-4B42-9149-6BA3C3EE3369}"/>
              </a:ext>
            </a:extLst>
          </p:cNvPr>
          <p:cNvGrpSpPr/>
          <p:nvPr/>
        </p:nvGrpSpPr>
        <p:grpSpPr>
          <a:xfrm>
            <a:off x="5057648" y="2114929"/>
            <a:ext cx="2076704" cy="1962143"/>
            <a:chOff x="1656991" y="4000197"/>
            <a:chExt cx="2076704" cy="1962143"/>
          </a:xfrm>
        </p:grpSpPr>
        <p:sp>
          <p:nvSpPr>
            <p:cNvPr id="20" name="Oval 20">
              <a:extLst>
                <a:ext uri="{FF2B5EF4-FFF2-40B4-BE49-F238E27FC236}">
                  <a16:creationId xmlns:a16="http://schemas.microsoft.com/office/drawing/2014/main" id="{7268178C-B6A8-4189-A3CC-881E8E8963C3}"/>
                </a:ext>
              </a:extLst>
            </p:cNvPr>
            <p:cNvSpPr/>
            <p:nvPr/>
          </p:nvSpPr>
          <p:spPr>
            <a:xfrm>
              <a:off x="1656992" y="4000197"/>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21" name="Text Placeholder 2">
              <a:extLst>
                <a:ext uri="{FF2B5EF4-FFF2-40B4-BE49-F238E27FC236}">
                  <a16:creationId xmlns:a16="http://schemas.microsoft.com/office/drawing/2014/main" id="{A057921F-179E-4C78-BB38-B86812F9FD39}"/>
                </a:ext>
              </a:extLst>
            </p:cNvPr>
            <p:cNvSpPr txBox="1">
              <a:spLocks/>
            </p:cNvSpPr>
            <p:nvPr/>
          </p:nvSpPr>
          <p:spPr>
            <a:xfrm>
              <a:off x="1656991" y="4099877"/>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 modèle auto-service</a:t>
              </a:r>
            </a:p>
          </p:txBody>
        </p:sp>
      </p:grpSp>
      <p:grpSp>
        <p:nvGrpSpPr>
          <p:cNvPr id="30" name="Groupe 29">
            <a:extLst>
              <a:ext uri="{FF2B5EF4-FFF2-40B4-BE49-F238E27FC236}">
                <a16:creationId xmlns:a16="http://schemas.microsoft.com/office/drawing/2014/main" id="{5C99ED41-CBB5-4691-857C-23AE5D317188}"/>
              </a:ext>
            </a:extLst>
          </p:cNvPr>
          <p:cNvGrpSpPr/>
          <p:nvPr/>
        </p:nvGrpSpPr>
        <p:grpSpPr>
          <a:xfrm>
            <a:off x="7320136" y="2114929"/>
            <a:ext cx="2076704" cy="1962143"/>
            <a:chOff x="4871864" y="4120827"/>
            <a:chExt cx="2076704" cy="1962143"/>
          </a:xfrm>
        </p:grpSpPr>
        <p:sp>
          <p:nvSpPr>
            <p:cNvPr id="23" name="Oval 20">
              <a:extLst>
                <a:ext uri="{FF2B5EF4-FFF2-40B4-BE49-F238E27FC236}">
                  <a16:creationId xmlns:a16="http://schemas.microsoft.com/office/drawing/2014/main" id="{1F7F8519-9210-4615-A50D-F01B5393FFBC}"/>
                </a:ext>
              </a:extLst>
            </p:cNvPr>
            <p:cNvSpPr/>
            <p:nvPr/>
          </p:nvSpPr>
          <p:spPr>
            <a:xfrm>
              <a:off x="4871865" y="4120827"/>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6D6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24" name="Text Placeholder 2">
              <a:extLst>
                <a:ext uri="{FF2B5EF4-FFF2-40B4-BE49-F238E27FC236}">
                  <a16:creationId xmlns:a16="http://schemas.microsoft.com/office/drawing/2014/main" id="{0CF1A7C9-07F0-41FF-9573-064A500748FD}"/>
                </a:ext>
              </a:extLst>
            </p:cNvPr>
            <p:cNvSpPr txBox="1">
              <a:spLocks/>
            </p:cNvSpPr>
            <p:nvPr/>
          </p:nvSpPr>
          <p:spPr>
            <a:xfrm>
              <a:off x="4871864" y="4220507"/>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plateforme avec peu ou pas de gestion</a:t>
              </a:r>
            </a:p>
          </p:txBody>
        </p:sp>
      </p:grpSp>
      <p:grpSp>
        <p:nvGrpSpPr>
          <p:cNvPr id="29" name="Groupe 28">
            <a:extLst>
              <a:ext uri="{FF2B5EF4-FFF2-40B4-BE49-F238E27FC236}">
                <a16:creationId xmlns:a16="http://schemas.microsoft.com/office/drawing/2014/main" id="{899BDA63-E36C-488D-9BD7-85E6A4739B6B}"/>
              </a:ext>
            </a:extLst>
          </p:cNvPr>
          <p:cNvGrpSpPr/>
          <p:nvPr/>
        </p:nvGrpSpPr>
        <p:grpSpPr>
          <a:xfrm>
            <a:off x="9624392" y="2114929"/>
            <a:ext cx="2076704" cy="1962143"/>
            <a:chOff x="8700865" y="4099877"/>
            <a:chExt cx="2076704" cy="1962143"/>
          </a:xfrm>
        </p:grpSpPr>
        <p:sp>
          <p:nvSpPr>
            <p:cNvPr id="26" name="Oval 20">
              <a:extLst>
                <a:ext uri="{FF2B5EF4-FFF2-40B4-BE49-F238E27FC236}">
                  <a16:creationId xmlns:a16="http://schemas.microsoft.com/office/drawing/2014/main" id="{E26B8CF0-3D06-4637-9587-035A8ADB667A}"/>
                </a:ext>
              </a:extLst>
            </p:cNvPr>
            <p:cNvSpPr/>
            <p:nvPr/>
          </p:nvSpPr>
          <p:spPr>
            <a:xfrm>
              <a:off x="8700866" y="4099877"/>
              <a:ext cx="2076703" cy="1962143"/>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2800" b="1" dirty="0"/>
            </a:p>
          </p:txBody>
        </p:sp>
        <p:sp>
          <p:nvSpPr>
            <p:cNvPr id="27" name="Text Placeholder 2">
              <a:extLst>
                <a:ext uri="{FF2B5EF4-FFF2-40B4-BE49-F238E27FC236}">
                  <a16:creationId xmlns:a16="http://schemas.microsoft.com/office/drawing/2014/main" id="{308FDC97-869D-4F8A-99DA-7CE26A77A25D}"/>
                </a:ext>
              </a:extLst>
            </p:cNvPr>
            <p:cNvSpPr txBox="1">
              <a:spLocks/>
            </p:cNvSpPr>
            <p:nvPr/>
          </p:nvSpPr>
          <p:spPr>
            <a:xfrm>
              <a:off x="8700865" y="4199557"/>
              <a:ext cx="2035207" cy="1800200"/>
            </a:xfrm>
            <a:prstGeom prst="rect">
              <a:avLst/>
            </a:prstGeom>
          </p:spPr>
          <p:txBody>
            <a:bodyPr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1600" b="1" i="0" u="none" strike="noStrike" kern="1200" cap="none" spc="0" normalizeH="0" baseline="0" noProof="0" dirty="0">
                  <a:ln>
                    <a:noFill/>
                  </a:ln>
                  <a:solidFill>
                    <a:schemeClr val="bg1"/>
                  </a:solidFill>
                  <a:effectLst/>
                  <a:uLnTx/>
                  <a:uFillTx/>
                  <a:latin typeface="+mj-lt"/>
                  <a:ea typeface="+mn-ea"/>
                  <a:cs typeface="+mn-cs"/>
                </a:rPr>
                <a:t>Une facturation basée sur la consommation</a:t>
              </a:r>
            </a:p>
          </p:txBody>
        </p:sp>
      </p:grpSp>
    </p:spTree>
    <p:extLst>
      <p:ext uri="{BB962C8B-B14F-4D97-AF65-F5344CB8AC3E}">
        <p14:creationId xmlns:p14="http://schemas.microsoft.com/office/powerpoint/2010/main" val="36527899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Raison de la bascule </a:t>
            </a:r>
            <a:r>
              <a:rPr lang="en-US" dirty="0" err="1"/>
              <a:t>vers</a:t>
            </a:r>
            <a:r>
              <a:rPr lang="en-US" dirty="0"/>
              <a:t> le cloud &amp; usages</a:t>
            </a:r>
            <a:endParaRPr lang="en-GB" dirty="0"/>
          </a:p>
        </p:txBody>
      </p:sp>
      <p:sp>
        <p:nvSpPr>
          <p:cNvPr id="50" name="Rectangle 49">
            <a:extLst>
              <a:ext uri="{FF2B5EF4-FFF2-40B4-BE49-F238E27FC236}">
                <a16:creationId xmlns:a16="http://schemas.microsoft.com/office/drawing/2014/main" id="{7F747FB2-0EC8-4DF7-B6E0-321E149DE82A}"/>
              </a:ext>
            </a:extLst>
          </p:cNvPr>
          <p:cNvSpPr/>
          <p:nvPr/>
        </p:nvSpPr>
        <p:spPr>
          <a:xfrm>
            <a:off x="227348" y="643517"/>
            <a:ext cx="8316923" cy="6740307"/>
          </a:xfrm>
          <a:prstGeom prst="rect">
            <a:avLst/>
          </a:prstGeom>
        </p:spPr>
        <p:txBody>
          <a:bodyPr wrap="square">
            <a:spAutoFit/>
          </a:bodyPr>
          <a:lstStyle/>
          <a:p>
            <a:r>
              <a:rPr lang="en-US" sz="1600" b="1" dirty="0"/>
              <a:t>Raisons de la bascule</a:t>
            </a:r>
          </a:p>
          <a:p>
            <a:pPr marL="285750" indent="-285750">
              <a:buFont typeface="Wingdings" panose="05000000000000000000" pitchFamily="2" charset="2"/>
              <a:buChar char="§"/>
            </a:pPr>
            <a:r>
              <a:rPr lang="en-US" sz="1600" dirty="0"/>
              <a:t>Pression du Time To Market</a:t>
            </a:r>
          </a:p>
          <a:p>
            <a:pPr marL="285750" indent="-285750">
              <a:buFont typeface="Wingdings" panose="05000000000000000000" pitchFamily="2" charset="2"/>
              <a:buChar char="§"/>
            </a:pPr>
            <a:r>
              <a:rPr lang="en-US" sz="1600" dirty="0"/>
              <a:t>Application :</a:t>
            </a:r>
          </a:p>
          <a:p>
            <a:pPr marL="742950" lvl="1" indent="-285750">
              <a:buFont typeface="Wingdings" panose="05000000000000000000" pitchFamily="2" charset="2"/>
              <a:buChar char="§"/>
            </a:pPr>
            <a:r>
              <a:rPr lang="en-US" sz="1600" dirty="0"/>
              <a:t>Avec </a:t>
            </a:r>
            <a:r>
              <a:rPr lang="en-US" sz="1600" dirty="0" err="1"/>
              <a:t>une</a:t>
            </a:r>
            <a:r>
              <a:rPr lang="en-US" sz="1600" dirty="0"/>
              <a:t> forte </a:t>
            </a:r>
            <a:r>
              <a:rPr lang="en-US" sz="1600" dirty="0" err="1"/>
              <a:t>montée</a:t>
            </a:r>
            <a:r>
              <a:rPr lang="en-US" sz="1600" dirty="0"/>
              <a:t> </a:t>
            </a:r>
            <a:r>
              <a:rPr lang="en-US" sz="1600" dirty="0" err="1"/>
              <a:t>en</a:t>
            </a:r>
            <a:r>
              <a:rPr lang="en-US" sz="1600" dirty="0"/>
              <a:t> charge</a:t>
            </a:r>
          </a:p>
          <a:p>
            <a:pPr marL="742950" lvl="1" indent="-285750">
              <a:buFont typeface="Wingdings" panose="05000000000000000000" pitchFamily="2" charset="2"/>
              <a:buChar char="§"/>
            </a:pPr>
            <a:r>
              <a:rPr lang="en-US" sz="1600" dirty="0"/>
              <a:t>Avec SLA </a:t>
            </a:r>
            <a:r>
              <a:rPr lang="en-US" sz="1600" dirty="0" err="1"/>
              <a:t>très</a:t>
            </a:r>
            <a:r>
              <a:rPr lang="en-US" sz="1600" dirty="0"/>
              <a:t> </a:t>
            </a:r>
            <a:r>
              <a:rPr lang="en-US" sz="1600" dirty="0" err="1"/>
              <a:t>haut</a:t>
            </a:r>
            <a:endParaRPr lang="en-US" sz="1600" dirty="0"/>
          </a:p>
          <a:p>
            <a:pPr marL="742950" lvl="1" indent="-285750">
              <a:buFont typeface="Wingdings" panose="05000000000000000000" pitchFamily="2" charset="2"/>
              <a:buChar char="§"/>
            </a:pPr>
            <a:r>
              <a:rPr lang="en-US" sz="1600" dirty="0"/>
              <a:t>Charge variable (site e-commerce)</a:t>
            </a:r>
          </a:p>
          <a:p>
            <a:pPr marL="742950" lvl="1" indent="-285750">
              <a:buFont typeface="Wingdings" panose="05000000000000000000" pitchFamily="2" charset="2"/>
              <a:buChar char="§"/>
            </a:pPr>
            <a:r>
              <a:rPr lang="en-US" sz="1600" dirty="0" err="1"/>
              <a:t>Durée</a:t>
            </a:r>
            <a:r>
              <a:rPr lang="en-US" sz="1600" dirty="0"/>
              <a:t> de vie </a:t>
            </a:r>
            <a:r>
              <a:rPr lang="en-US" sz="1600" dirty="0" err="1"/>
              <a:t>très</a:t>
            </a:r>
            <a:r>
              <a:rPr lang="en-US" sz="1600" dirty="0"/>
              <a:t> </a:t>
            </a:r>
            <a:r>
              <a:rPr lang="en-US" sz="1600" dirty="0" err="1"/>
              <a:t>courte</a:t>
            </a:r>
            <a:endParaRPr lang="en-US" sz="1600" dirty="0"/>
          </a:p>
          <a:p>
            <a:pPr marL="285750" indent="-285750">
              <a:buFont typeface="Wingdings" panose="05000000000000000000" pitchFamily="2" charset="2"/>
              <a:buChar char="§"/>
            </a:pPr>
            <a:r>
              <a:rPr lang="fr-FR" sz="1600" dirty="0"/>
              <a:t>Sécurité des données</a:t>
            </a:r>
          </a:p>
          <a:p>
            <a:pPr marL="285750" indent="-285750">
              <a:buFont typeface="Wingdings" panose="05000000000000000000" pitchFamily="2" charset="2"/>
              <a:buChar char="§"/>
            </a:pPr>
            <a:r>
              <a:rPr lang="fr-FR" sz="1600" dirty="0"/>
              <a:t>Optimisation des coûts</a:t>
            </a:r>
          </a:p>
          <a:p>
            <a:pPr marL="285750" indent="-285750">
              <a:buFont typeface="Wingdings" panose="05000000000000000000" pitchFamily="2" charset="2"/>
              <a:buChar char="§"/>
            </a:pPr>
            <a:endParaRPr lang="fr-FR" sz="1600" dirty="0"/>
          </a:p>
          <a:p>
            <a:r>
              <a:rPr lang="fr-FR" sz="1600" b="1" dirty="0"/>
              <a:t>Pour quels besoins</a:t>
            </a:r>
          </a:p>
          <a:p>
            <a:pPr marL="285750" indent="-285750">
              <a:buFont typeface="Wingdings" panose="05000000000000000000" pitchFamily="2" charset="2"/>
              <a:buChar char="§"/>
            </a:pPr>
            <a:r>
              <a:rPr lang="fr-FR" sz="1600" dirty="0"/>
              <a:t>Externalisation des SI et leur gestion</a:t>
            </a:r>
          </a:p>
          <a:p>
            <a:pPr marL="285750" indent="-285750">
              <a:buFont typeface="Wingdings" panose="05000000000000000000" pitchFamily="2" charset="2"/>
              <a:buChar char="§"/>
            </a:pPr>
            <a:r>
              <a:rPr lang="fr-FR" sz="1600" dirty="0"/>
              <a:t>Recentrage sur le métier (Plus de gestion de l’infra)</a:t>
            </a:r>
          </a:p>
          <a:p>
            <a:pPr marL="285750" indent="-285750">
              <a:buFont typeface="Wingdings" panose="05000000000000000000" pitchFamily="2" charset="2"/>
              <a:buChar char="§"/>
            </a:pPr>
            <a:r>
              <a:rPr lang="fr-FR" sz="1600" dirty="0"/>
              <a:t>Maîtrise des coûts IT</a:t>
            </a:r>
          </a:p>
          <a:p>
            <a:pPr marL="285750" indent="-285750">
              <a:buFont typeface="Wingdings" panose="05000000000000000000" pitchFamily="2" charset="2"/>
              <a:buChar char="§"/>
            </a:pPr>
            <a:r>
              <a:rPr lang="fr-FR" sz="1600" dirty="0"/>
              <a:t>Gestion transparente du vieillissement du matériel</a:t>
            </a:r>
          </a:p>
          <a:p>
            <a:pPr marL="285750" indent="-285750">
              <a:buFont typeface="Wingdings" panose="05000000000000000000" pitchFamily="2" charset="2"/>
              <a:buChar char="§"/>
            </a:pPr>
            <a:r>
              <a:rPr lang="fr-FR" sz="1600" dirty="0"/>
              <a:t>Stockage externe des données</a:t>
            </a:r>
          </a:p>
          <a:p>
            <a:pPr marL="285750" indent="-285750">
              <a:buFont typeface="Wingdings" panose="05000000000000000000" pitchFamily="2" charset="2"/>
              <a:buChar char="§"/>
            </a:pPr>
            <a:r>
              <a:rPr lang="fr-FR" sz="1600" dirty="0"/>
              <a:t>Besoin de puissance de calcul à la demande</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600" b="1" dirty="0"/>
              <a:t>Stratégie de migration</a:t>
            </a:r>
          </a:p>
          <a:p>
            <a:pPr marL="285750" indent="-285750">
              <a:buFont typeface="Wingdings" panose="05000000000000000000" pitchFamily="2" charset="2"/>
              <a:buChar char="§"/>
            </a:pPr>
            <a:r>
              <a:rPr lang="fr-FR" sz="1600" dirty="0" err="1"/>
              <a:t>Rehosting</a:t>
            </a:r>
            <a:r>
              <a:rPr lang="fr-FR" sz="1600" dirty="0"/>
              <a:t> (Basculement avec le IaaS)</a:t>
            </a:r>
          </a:p>
          <a:p>
            <a:pPr marL="285750" indent="-285750">
              <a:buFont typeface="Wingdings" panose="05000000000000000000" pitchFamily="2" charset="2"/>
              <a:buChar char="§"/>
            </a:pPr>
            <a:r>
              <a:rPr lang="fr-FR" sz="1600" dirty="0" err="1"/>
              <a:t>Replatforming</a:t>
            </a:r>
            <a:r>
              <a:rPr lang="fr-FR" sz="1600" dirty="0"/>
              <a:t> (Basculement de base de données </a:t>
            </a:r>
            <a:r>
              <a:rPr lang="fr-FR" sz="1600" dirty="0" err="1"/>
              <a:t>IaaS+PaaS</a:t>
            </a:r>
            <a:r>
              <a:rPr lang="fr-FR" sz="1600" dirty="0"/>
              <a:t>)</a:t>
            </a:r>
          </a:p>
          <a:p>
            <a:pPr marL="285750" indent="-285750">
              <a:buFont typeface="Wingdings" panose="05000000000000000000" pitchFamily="2" charset="2"/>
              <a:buChar char="§"/>
            </a:pPr>
            <a:r>
              <a:rPr lang="fr-FR" sz="1600" dirty="0" err="1"/>
              <a:t>Repurchasing</a:t>
            </a:r>
            <a:r>
              <a:rPr lang="fr-FR" sz="1600" dirty="0"/>
              <a:t> (Basculement vers une offre SaaS)</a:t>
            </a:r>
          </a:p>
          <a:p>
            <a:pPr marL="285750" indent="-285750">
              <a:buFont typeface="Wingdings" panose="05000000000000000000" pitchFamily="2" charset="2"/>
              <a:buChar char="§"/>
            </a:pPr>
            <a:r>
              <a:rPr lang="fr-FR" sz="1600" dirty="0" err="1"/>
              <a:t>Refactoring</a:t>
            </a:r>
            <a:r>
              <a:rPr lang="fr-FR" sz="1600" dirty="0"/>
              <a:t> / Re-</a:t>
            </a:r>
            <a:r>
              <a:rPr lang="fr-FR" sz="1600" dirty="0" err="1"/>
              <a:t>architecting</a:t>
            </a:r>
            <a:r>
              <a:rPr lang="fr-FR" sz="1600" dirty="0"/>
              <a:t> (Basculement vers le PaaS)</a:t>
            </a:r>
          </a:p>
          <a:p>
            <a:pPr marL="285750" indent="-285750">
              <a:buFont typeface="Wingdings" panose="05000000000000000000" pitchFamily="2" charset="2"/>
              <a:buChar char="§"/>
            </a:pPr>
            <a:r>
              <a:rPr lang="fr-FR" sz="1600" dirty="0"/>
              <a:t>Retire (Retrait des fonctions obsolètes)</a:t>
            </a:r>
          </a:p>
          <a:p>
            <a:pPr marL="285750" indent="-285750">
              <a:buFont typeface="Wingdings" panose="05000000000000000000" pitchFamily="2" charset="2"/>
              <a:buChar char="§"/>
            </a:pPr>
            <a:r>
              <a:rPr lang="fr-FR" sz="1600" dirty="0" err="1"/>
              <a:t>Retain</a:t>
            </a:r>
            <a:endParaRPr lang="fr-FR" sz="1600" dirty="0"/>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endParaRPr lang="fr-FR" sz="1600" dirty="0"/>
          </a:p>
        </p:txBody>
      </p:sp>
      <p:pic>
        <p:nvPicPr>
          <p:cNvPr id="53" name="Image 52">
            <a:extLst>
              <a:ext uri="{FF2B5EF4-FFF2-40B4-BE49-F238E27FC236}">
                <a16:creationId xmlns:a16="http://schemas.microsoft.com/office/drawing/2014/main" id="{5DEE7BCD-FCE1-42A8-A1F1-7B8067E15A02}"/>
              </a:ext>
            </a:extLst>
          </p:cNvPr>
          <p:cNvPicPr>
            <a:picLocks noChangeAspect="1"/>
          </p:cNvPicPr>
          <p:nvPr/>
        </p:nvPicPr>
        <p:blipFill>
          <a:blip r:embed="rId3"/>
          <a:stretch>
            <a:fillRect/>
          </a:stretch>
        </p:blipFill>
        <p:spPr>
          <a:xfrm>
            <a:off x="7032104" y="552450"/>
            <a:ext cx="4392488" cy="3056488"/>
          </a:xfrm>
          <a:prstGeom prst="rect">
            <a:avLst/>
          </a:prstGeom>
        </p:spPr>
      </p:pic>
      <p:pic>
        <p:nvPicPr>
          <p:cNvPr id="54" name="Image 53">
            <a:extLst>
              <a:ext uri="{FF2B5EF4-FFF2-40B4-BE49-F238E27FC236}">
                <a16:creationId xmlns:a16="http://schemas.microsoft.com/office/drawing/2014/main" id="{DC263287-BC66-4CA8-8ACB-5E5A6DBFAC22}"/>
              </a:ext>
            </a:extLst>
          </p:cNvPr>
          <p:cNvPicPr>
            <a:picLocks noChangeAspect="1"/>
          </p:cNvPicPr>
          <p:nvPr/>
        </p:nvPicPr>
        <p:blipFill>
          <a:blip r:embed="rId4"/>
          <a:stretch>
            <a:fillRect/>
          </a:stretch>
        </p:blipFill>
        <p:spPr>
          <a:xfrm>
            <a:off x="7032104" y="3682950"/>
            <a:ext cx="4392488" cy="3089698"/>
          </a:xfrm>
          <a:prstGeom prst="rect">
            <a:avLst/>
          </a:prstGeom>
        </p:spPr>
      </p:pic>
    </p:spTree>
    <p:extLst>
      <p:ext uri="{BB962C8B-B14F-4D97-AF65-F5344CB8AC3E}">
        <p14:creationId xmlns:p14="http://schemas.microsoft.com/office/powerpoint/2010/main" val="1787316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
                                            <p:txEl>
                                              <p:pRg st="10" end="10"/>
                                            </p:txEl>
                                          </p:spTgt>
                                        </p:tgtEl>
                                        <p:attrNameLst>
                                          <p:attrName>style.visibility</p:attrName>
                                        </p:attrNameLst>
                                      </p:cBhvr>
                                      <p:to>
                                        <p:strVal val="visible"/>
                                      </p:to>
                                    </p:set>
                                    <p:anim calcmode="lin" valueType="num">
                                      <p:cBhvr additive="base">
                                        <p:cTn id="7" dur="500" fill="hold"/>
                                        <p:tgtEl>
                                          <p:spTgt spid="50">
                                            <p:txEl>
                                              <p:pRg st="10" end="1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
                                            <p:txEl>
                                              <p:pRg st="10" end="1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0">
                                            <p:txEl>
                                              <p:pRg st="11" end="11"/>
                                            </p:txEl>
                                          </p:spTgt>
                                        </p:tgtEl>
                                        <p:attrNameLst>
                                          <p:attrName>style.visibility</p:attrName>
                                        </p:attrNameLst>
                                      </p:cBhvr>
                                      <p:to>
                                        <p:strVal val="visible"/>
                                      </p:to>
                                    </p:set>
                                    <p:anim calcmode="lin" valueType="num">
                                      <p:cBhvr additive="base">
                                        <p:cTn id="11" dur="500" fill="hold"/>
                                        <p:tgtEl>
                                          <p:spTgt spid="50">
                                            <p:txEl>
                                              <p:pRg st="11" end="1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0">
                                            <p:txEl>
                                              <p:pRg st="11" end="1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0">
                                            <p:txEl>
                                              <p:pRg st="12" end="12"/>
                                            </p:txEl>
                                          </p:spTgt>
                                        </p:tgtEl>
                                        <p:attrNameLst>
                                          <p:attrName>style.visibility</p:attrName>
                                        </p:attrNameLst>
                                      </p:cBhvr>
                                      <p:to>
                                        <p:strVal val="visible"/>
                                      </p:to>
                                    </p:set>
                                    <p:anim calcmode="lin" valueType="num">
                                      <p:cBhvr additive="base">
                                        <p:cTn id="15" dur="500" fill="hold"/>
                                        <p:tgtEl>
                                          <p:spTgt spid="50">
                                            <p:txEl>
                                              <p:pRg st="12" end="1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0">
                                            <p:txEl>
                                              <p:pRg st="12" end="1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0">
                                            <p:txEl>
                                              <p:pRg st="13" end="13"/>
                                            </p:txEl>
                                          </p:spTgt>
                                        </p:tgtEl>
                                        <p:attrNameLst>
                                          <p:attrName>style.visibility</p:attrName>
                                        </p:attrNameLst>
                                      </p:cBhvr>
                                      <p:to>
                                        <p:strVal val="visible"/>
                                      </p:to>
                                    </p:set>
                                    <p:anim calcmode="lin" valueType="num">
                                      <p:cBhvr additive="base">
                                        <p:cTn id="19" dur="500" fill="hold"/>
                                        <p:tgtEl>
                                          <p:spTgt spid="50">
                                            <p:txEl>
                                              <p:pRg st="13" end="1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
                                            <p:txEl>
                                              <p:pRg st="13" end="1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0">
                                            <p:txEl>
                                              <p:pRg st="14" end="14"/>
                                            </p:txEl>
                                          </p:spTgt>
                                        </p:tgtEl>
                                        <p:attrNameLst>
                                          <p:attrName>style.visibility</p:attrName>
                                        </p:attrNameLst>
                                      </p:cBhvr>
                                      <p:to>
                                        <p:strVal val="visible"/>
                                      </p:to>
                                    </p:set>
                                    <p:anim calcmode="lin" valueType="num">
                                      <p:cBhvr additive="base">
                                        <p:cTn id="23" dur="500" fill="hold"/>
                                        <p:tgtEl>
                                          <p:spTgt spid="50">
                                            <p:txEl>
                                              <p:pRg st="14" end="1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0">
                                            <p:txEl>
                                              <p:pRg st="14" end="1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0">
                                            <p:txEl>
                                              <p:pRg st="15" end="15"/>
                                            </p:txEl>
                                          </p:spTgt>
                                        </p:tgtEl>
                                        <p:attrNameLst>
                                          <p:attrName>style.visibility</p:attrName>
                                        </p:attrNameLst>
                                      </p:cBhvr>
                                      <p:to>
                                        <p:strVal val="visible"/>
                                      </p:to>
                                    </p:set>
                                    <p:anim calcmode="lin" valueType="num">
                                      <p:cBhvr additive="base">
                                        <p:cTn id="27" dur="500" fill="hold"/>
                                        <p:tgtEl>
                                          <p:spTgt spid="50">
                                            <p:txEl>
                                              <p:pRg st="15" end="1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0">
                                            <p:txEl>
                                              <p:pRg st="15" end="1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0">
                                            <p:txEl>
                                              <p:pRg st="16" end="16"/>
                                            </p:txEl>
                                          </p:spTgt>
                                        </p:tgtEl>
                                        <p:attrNameLst>
                                          <p:attrName>style.visibility</p:attrName>
                                        </p:attrNameLst>
                                      </p:cBhvr>
                                      <p:to>
                                        <p:strVal val="visible"/>
                                      </p:to>
                                    </p:set>
                                    <p:anim calcmode="lin" valueType="num">
                                      <p:cBhvr additive="base">
                                        <p:cTn id="31" dur="500" fill="hold"/>
                                        <p:tgtEl>
                                          <p:spTgt spid="50">
                                            <p:txEl>
                                              <p:pRg st="16" end="1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0">
                                            <p:txEl>
                                              <p:pRg st="18" end="18"/>
                                            </p:txEl>
                                          </p:spTgt>
                                        </p:tgtEl>
                                        <p:attrNameLst>
                                          <p:attrName>style.visibility</p:attrName>
                                        </p:attrNameLst>
                                      </p:cBhvr>
                                      <p:to>
                                        <p:strVal val="visible"/>
                                      </p:to>
                                    </p:set>
                                    <p:anim calcmode="lin" valueType="num">
                                      <p:cBhvr additive="base">
                                        <p:cTn id="37" dur="500" fill="hold"/>
                                        <p:tgtEl>
                                          <p:spTgt spid="50">
                                            <p:txEl>
                                              <p:pRg st="18" end="1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0">
                                            <p:txEl>
                                              <p:pRg st="18" end="1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0">
                                            <p:txEl>
                                              <p:pRg st="19" end="19"/>
                                            </p:txEl>
                                          </p:spTgt>
                                        </p:tgtEl>
                                        <p:attrNameLst>
                                          <p:attrName>style.visibility</p:attrName>
                                        </p:attrNameLst>
                                      </p:cBhvr>
                                      <p:to>
                                        <p:strVal val="visible"/>
                                      </p:to>
                                    </p:set>
                                    <p:anim calcmode="lin" valueType="num">
                                      <p:cBhvr additive="base">
                                        <p:cTn id="41" dur="500" fill="hold"/>
                                        <p:tgtEl>
                                          <p:spTgt spid="50">
                                            <p:txEl>
                                              <p:pRg st="19" end="1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0">
                                            <p:txEl>
                                              <p:pRg st="19" end="1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0">
                                            <p:txEl>
                                              <p:pRg st="20" end="20"/>
                                            </p:txEl>
                                          </p:spTgt>
                                        </p:tgtEl>
                                        <p:attrNameLst>
                                          <p:attrName>style.visibility</p:attrName>
                                        </p:attrNameLst>
                                      </p:cBhvr>
                                      <p:to>
                                        <p:strVal val="visible"/>
                                      </p:to>
                                    </p:set>
                                    <p:anim calcmode="lin" valueType="num">
                                      <p:cBhvr additive="base">
                                        <p:cTn id="45" dur="500" fill="hold"/>
                                        <p:tgtEl>
                                          <p:spTgt spid="50">
                                            <p:txEl>
                                              <p:pRg st="20" end="2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0">
                                            <p:txEl>
                                              <p:pRg st="20" end="2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0">
                                            <p:txEl>
                                              <p:pRg st="21" end="21"/>
                                            </p:txEl>
                                          </p:spTgt>
                                        </p:tgtEl>
                                        <p:attrNameLst>
                                          <p:attrName>style.visibility</p:attrName>
                                        </p:attrNameLst>
                                      </p:cBhvr>
                                      <p:to>
                                        <p:strVal val="visible"/>
                                      </p:to>
                                    </p:set>
                                    <p:anim calcmode="lin" valueType="num">
                                      <p:cBhvr additive="base">
                                        <p:cTn id="49" dur="500" fill="hold"/>
                                        <p:tgtEl>
                                          <p:spTgt spid="50">
                                            <p:txEl>
                                              <p:pRg st="21" end="2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0">
                                            <p:txEl>
                                              <p:pRg st="21" end="2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0">
                                            <p:txEl>
                                              <p:pRg st="22" end="22"/>
                                            </p:txEl>
                                          </p:spTgt>
                                        </p:tgtEl>
                                        <p:attrNameLst>
                                          <p:attrName>style.visibility</p:attrName>
                                        </p:attrNameLst>
                                      </p:cBhvr>
                                      <p:to>
                                        <p:strVal val="visible"/>
                                      </p:to>
                                    </p:set>
                                    <p:anim calcmode="lin" valueType="num">
                                      <p:cBhvr additive="base">
                                        <p:cTn id="53" dur="500" fill="hold"/>
                                        <p:tgtEl>
                                          <p:spTgt spid="50">
                                            <p:txEl>
                                              <p:pRg st="22" end="2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0">
                                            <p:txEl>
                                              <p:pRg st="22" end="2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0">
                                            <p:txEl>
                                              <p:pRg st="23" end="23"/>
                                            </p:txEl>
                                          </p:spTgt>
                                        </p:tgtEl>
                                        <p:attrNameLst>
                                          <p:attrName>style.visibility</p:attrName>
                                        </p:attrNameLst>
                                      </p:cBhvr>
                                      <p:to>
                                        <p:strVal val="visible"/>
                                      </p:to>
                                    </p:set>
                                    <p:anim calcmode="lin" valueType="num">
                                      <p:cBhvr additive="base">
                                        <p:cTn id="57" dur="500" fill="hold"/>
                                        <p:tgtEl>
                                          <p:spTgt spid="50">
                                            <p:txEl>
                                              <p:pRg st="23" end="2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0">
                                            <p:txEl>
                                              <p:pRg st="23" end="2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0">
                                            <p:txEl>
                                              <p:pRg st="24" end="24"/>
                                            </p:txEl>
                                          </p:spTgt>
                                        </p:tgtEl>
                                        <p:attrNameLst>
                                          <p:attrName>style.visibility</p:attrName>
                                        </p:attrNameLst>
                                      </p:cBhvr>
                                      <p:to>
                                        <p:strVal val="visible"/>
                                      </p:to>
                                    </p:set>
                                    <p:anim calcmode="lin" valueType="num">
                                      <p:cBhvr additive="base">
                                        <p:cTn id="61" dur="500" fill="hold"/>
                                        <p:tgtEl>
                                          <p:spTgt spid="50">
                                            <p:txEl>
                                              <p:pRg st="24" end="2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0">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SWOT des services Cloud</a:t>
            </a:r>
            <a:endParaRPr lang="en-GB" dirty="0"/>
          </a:p>
        </p:txBody>
      </p:sp>
      <p:sp>
        <p:nvSpPr>
          <p:cNvPr id="13" name="Rectangle 12">
            <a:extLst>
              <a:ext uri="{FF2B5EF4-FFF2-40B4-BE49-F238E27FC236}">
                <a16:creationId xmlns:a16="http://schemas.microsoft.com/office/drawing/2014/main" id="{98E5EE90-EC53-42E1-8BD8-0F5CF71DF366}"/>
              </a:ext>
            </a:extLst>
          </p:cNvPr>
          <p:cNvSpPr/>
          <p:nvPr/>
        </p:nvSpPr>
        <p:spPr>
          <a:xfrm>
            <a:off x="6044859" y="1036896"/>
            <a:ext cx="2068473" cy="81735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Rectangle 13">
            <a:extLst>
              <a:ext uri="{FF2B5EF4-FFF2-40B4-BE49-F238E27FC236}">
                <a16:creationId xmlns:a16="http://schemas.microsoft.com/office/drawing/2014/main" id="{7DDC5131-4FC0-4274-B8FD-587857E06723}"/>
              </a:ext>
            </a:extLst>
          </p:cNvPr>
          <p:cNvSpPr/>
          <p:nvPr/>
        </p:nvSpPr>
        <p:spPr>
          <a:xfrm>
            <a:off x="3602838" y="980728"/>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Rectangle 14">
            <a:extLst>
              <a:ext uri="{FF2B5EF4-FFF2-40B4-BE49-F238E27FC236}">
                <a16:creationId xmlns:a16="http://schemas.microsoft.com/office/drawing/2014/main" id="{15043344-C7D7-46AF-98FD-5DD067A82E93}"/>
              </a:ext>
            </a:extLst>
          </p:cNvPr>
          <p:cNvSpPr/>
          <p:nvPr/>
        </p:nvSpPr>
        <p:spPr>
          <a:xfrm>
            <a:off x="3659556" y="1036896"/>
            <a:ext cx="2068473" cy="81735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bg1"/>
              </a:solidFill>
            </a:endParaRPr>
          </a:p>
        </p:txBody>
      </p:sp>
      <p:sp>
        <p:nvSpPr>
          <p:cNvPr id="19" name="Rectangle 18">
            <a:extLst>
              <a:ext uri="{FF2B5EF4-FFF2-40B4-BE49-F238E27FC236}">
                <a16:creationId xmlns:a16="http://schemas.microsoft.com/office/drawing/2014/main" id="{DF993DED-AC1B-4B96-9EF0-A36496B05996}"/>
              </a:ext>
            </a:extLst>
          </p:cNvPr>
          <p:cNvSpPr/>
          <p:nvPr/>
        </p:nvSpPr>
        <p:spPr>
          <a:xfrm>
            <a:off x="5988141" y="980728"/>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0" name="Rectangle 29">
            <a:extLst>
              <a:ext uri="{FF2B5EF4-FFF2-40B4-BE49-F238E27FC236}">
                <a16:creationId xmlns:a16="http://schemas.microsoft.com/office/drawing/2014/main" id="{4571E57C-C6E4-494C-8D60-0647B5F3956A}"/>
              </a:ext>
            </a:extLst>
          </p:cNvPr>
          <p:cNvSpPr/>
          <p:nvPr/>
        </p:nvSpPr>
        <p:spPr>
          <a:xfrm>
            <a:off x="3602838" y="3687559"/>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1" name="Rectangle 30">
            <a:extLst>
              <a:ext uri="{FF2B5EF4-FFF2-40B4-BE49-F238E27FC236}">
                <a16:creationId xmlns:a16="http://schemas.microsoft.com/office/drawing/2014/main" id="{B26C0361-6B69-4572-BCC3-982650E1304C}"/>
              </a:ext>
            </a:extLst>
          </p:cNvPr>
          <p:cNvSpPr/>
          <p:nvPr/>
        </p:nvSpPr>
        <p:spPr>
          <a:xfrm>
            <a:off x="3659556" y="3743727"/>
            <a:ext cx="2068473" cy="8173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5" name="Rectangle 34">
            <a:extLst>
              <a:ext uri="{FF2B5EF4-FFF2-40B4-BE49-F238E27FC236}">
                <a16:creationId xmlns:a16="http://schemas.microsoft.com/office/drawing/2014/main" id="{CC6272FC-69F4-4E78-B0EB-769A47D65FD8}"/>
              </a:ext>
            </a:extLst>
          </p:cNvPr>
          <p:cNvSpPr/>
          <p:nvPr/>
        </p:nvSpPr>
        <p:spPr>
          <a:xfrm>
            <a:off x="5988141" y="3687559"/>
            <a:ext cx="2196091" cy="2549753"/>
          </a:xfrm>
          <a:prstGeom prst="rect">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6" name="Rectangle 35">
            <a:extLst>
              <a:ext uri="{FF2B5EF4-FFF2-40B4-BE49-F238E27FC236}">
                <a16:creationId xmlns:a16="http://schemas.microsoft.com/office/drawing/2014/main" id="{F436B152-9ABE-4102-93D1-B8A408EB5567}"/>
              </a:ext>
            </a:extLst>
          </p:cNvPr>
          <p:cNvSpPr/>
          <p:nvPr/>
        </p:nvSpPr>
        <p:spPr>
          <a:xfrm>
            <a:off x="6044859" y="3743727"/>
            <a:ext cx="2068473" cy="8173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1" name="Text Placeholder 49">
            <a:extLst>
              <a:ext uri="{FF2B5EF4-FFF2-40B4-BE49-F238E27FC236}">
                <a16:creationId xmlns:a16="http://schemas.microsoft.com/office/drawing/2014/main" id="{084D9C8C-1347-4894-93C1-5F5D9700FCE2}"/>
              </a:ext>
            </a:extLst>
          </p:cNvPr>
          <p:cNvSpPr txBox="1">
            <a:spLocks/>
          </p:cNvSpPr>
          <p:nvPr/>
        </p:nvSpPr>
        <p:spPr>
          <a:xfrm>
            <a:off x="3659556" y="1227192"/>
            <a:ext cx="2063823"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mn-lt"/>
                <a:ea typeface="+mn-ea"/>
                <a:cs typeface="+mn-cs"/>
              </a:rPr>
              <a:t>Forces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
        <p:nvSpPr>
          <p:cNvPr id="42" name="Text Placeholder 49">
            <a:extLst>
              <a:ext uri="{FF2B5EF4-FFF2-40B4-BE49-F238E27FC236}">
                <a16:creationId xmlns:a16="http://schemas.microsoft.com/office/drawing/2014/main" id="{4BE1593E-24C3-4BAB-90CA-E9BAED70D337}"/>
              </a:ext>
            </a:extLst>
          </p:cNvPr>
          <p:cNvSpPr txBox="1">
            <a:spLocks/>
          </p:cNvSpPr>
          <p:nvPr/>
        </p:nvSpPr>
        <p:spPr>
          <a:xfrm>
            <a:off x="3659556" y="3934023"/>
            <a:ext cx="2065233"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mn-lt"/>
                <a:ea typeface="+mn-ea"/>
                <a:cs typeface="+mn-cs"/>
              </a:rPr>
              <a:t>Faiblesses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
        <p:nvSpPr>
          <p:cNvPr id="43" name="Text Placeholder 49">
            <a:extLst>
              <a:ext uri="{FF2B5EF4-FFF2-40B4-BE49-F238E27FC236}">
                <a16:creationId xmlns:a16="http://schemas.microsoft.com/office/drawing/2014/main" id="{B7AA6D02-8F3B-4015-B6F6-62753B71E2DB}"/>
              </a:ext>
            </a:extLst>
          </p:cNvPr>
          <p:cNvSpPr txBox="1">
            <a:spLocks/>
          </p:cNvSpPr>
          <p:nvPr/>
        </p:nvSpPr>
        <p:spPr>
          <a:xfrm>
            <a:off x="6044859" y="3934023"/>
            <a:ext cx="2043083"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mn-lt"/>
                <a:ea typeface="+mn-ea"/>
                <a:cs typeface="+mn-cs"/>
              </a:rPr>
              <a:t>Menaces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
        <p:nvSpPr>
          <p:cNvPr id="44" name="Text Placeholder 53">
            <a:extLst>
              <a:ext uri="{FF2B5EF4-FFF2-40B4-BE49-F238E27FC236}">
                <a16:creationId xmlns:a16="http://schemas.microsoft.com/office/drawing/2014/main" id="{48B691D5-F7F0-446A-B7E9-CF61025285ED}"/>
              </a:ext>
            </a:extLst>
          </p:cNvPr>
          <p:cNvSpPr txBox="1">
            <a:spLocks/>
          </p:cNvSpPr>
          <p:nvPr/>
        </p:nvSpPr>
        <p:spPr>
          <a:xfrm>
            <a:off x="3682820" y="1860332"/>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kumimoji="0" lang="en-US" sz="1300" b="0" i="0" u="none" strike="noStrike" kern="1200" cap="none" spc="0" normalizeH="0" baseline="0" noProof="0" dirty="0" err="1">
                <a:ln>
                  <a:noFill/>
                </a:ln>
                <a:solidFill>
                  <a:schemeClr val="tx1"/>
                </a:solidFill>
                <a:effectLst/>
                <a:uLnTx/>
                <a:uFillTx/>
                <a:latin typeface="+mn-lt"/>
                <a:ea typeface="+mn-ea"/>
                <a:cs typeface="+mn-cs"/>
              </a:rPr>
              <a:t>Agilité</a:t>
            </a:r>
            <a:endParaRPr kumimoji="0" lang="en-US" sz="13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lang="en-US" sz="1300" dirty="0" err="1"/>
              <a:t>Elasticité</a:t>
            </a:r>
            <a:endParaRPr lang="en-US" sz="13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kumimoji="0" lang="en-US" sz="1300" b="0" i="0" u="none" strike="noStrike" kern="1200" cap="none" spc="0" normalizeH="0" baseline="0" noProof="0" dirty="0">
                <a:ln>
                  <a:noFill/>
                </a:ln>
                <a:solidFill>
                  <a:schemeClr val="tx1"/>
                </a:solidFill>
                <a:effectLst/>
                <a:uLnTx/>
                <a:uFillTx/>
                <a:latin typeface="+mn-lt"/>
                <a:ea typeface="+mn-ea"/>
                <a:cs typeface="+mn-cs"/>
              </a:rPr>
              <a:t>A la </a:t>
            </a:r>
            <a:r>
              <a:rPr kumimoji="0" lang="en-US" sz="1300" b="0" i="0" u="none" strike="noStrike" kern="1200" cap="none" spc="0" normalizeH="0" baseline="0" noProof="0" dirty="0" err="1">
                <a:ln>
                  <a:noFill/>
                </a:ln>
                <a:solidFill>
                  <a:schemeClr val="tx1"/>
                </a:solidFill>
                <a:effectLst/>
                <a:uLnTx/>
                <a:uFillTx/>
                <a:latin typeface="+mn-lt"/>
                <a:ea typeface="+mn-ea"/>
                <a:cs typeface="+mn-cs"/>
              </a:rPr>
              <a:t>demande</a:t>
            </a:r>
            <a:endParaRPr kumimoji="0" lang="en-US" sz="13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lang="en-US" sz="1300" dirty="0" err="1"/>
              <a:t>Coût</a:t>
            </a:r>
            <a:endParaRPr lang="en-US" sz="13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tab pos="180975" algn="l"/>
              </a:tabLst>
              <a:defRPr/>
            </a:pPr>
            <a:r>
              <a:rPr kumimoji="0" lang="en-US" sz="1300" b="0" i="0" u="none" strike="noStrike" kern="1200" cap="none" spc="0" normalizeH="0" baseline="0" noProof="0" dirty="0" err="1">
                <a:ln>
                  <a:noFill/>
                </a:ln>
                <a:solidFill>
                  <a:schemeClr val="tx1"/>
                </a:solidFill>
                <a:effectLst/>
                <a:uLnTx/>
                <a:uFillTx/>
                <a:latin typeface="+mn-lt"/>
                <a:ea typeface="+mn-ea"/>
                <a:cs typeface="+mn-cs"/>
              </a:rPr>
              <a:t>Niveau</a:t>
            </a:r>
            <a:r>
              <a:rPr kumimoji="0" lang="en-US" sz="1300" b="0" i="0" u="none" strike="noStrike" kern="1200" cap="none" spc="0" normalizeH="0" baseline="0" noProof="0" dirty="0">
                <a:ln>
                  <a:noFill/>
                </a:ln>
                <a:solidFill>
                  <a:schemeClr val="tx1"/>
                </a:solidFill>
                <a:effectLst/>
                <a:uLnTx/>
                <a:uFillTx/>
                <a:latin typeface="+mn-lt"/>
                <a:ea typeface="+mn-ea"/>
                <a:cs typeface="+mn-cs"/>
              </a:rPr>
              <a:t> de service</a:t>
            </a:r>
          </a:p>
        </p:txBody>
      </p:sp>
      <p:sp>
        <p:nvSpPr>
          <p:cNvPr id="45" name="Text Placeholder 54">
            <a:extLst>
              <a:ext uri="{FF2B5EF4-FFF2-40B4-BE49-F238E27FC236}">
                <a16:creationId xmlns:a16="http://schemas.microsoft.com/office/drawing/2014/main" id="{5F3EBF2C-8F72-4C72-AE9B-25194E2A9496}"/>
              </a:ext>
            </a:extLst>
          </p:cNvPr>
          <p:cNvSpPr txBox="1">
            <a:spLocks/>
          </p:cNvSpPr>
          <p:nvPr/>
        </p:nvSpPr>
        <p:spPr>
          <a:xfrm>
            <a:off x="6056906" y="1860332"/>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err="1"/>
              <a:t>Maturité</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err="1"/>
              <a:t>Nombre</a:t>
            </a:r>
            <a:r>
              <a:rPr lang="en-US" sz="1200" dirty="0"/>
              <a:t> </a:t>
            </a:r>
            <a:r>
              <a:rPr lang="en-US" sz="1200" dirty="0" err="1"/>
              <a:t>d’acteurs</a:t>
            </a:r>
            <a:r>
              <a:rPr lang="en-US" sz="1200" dirty="0"/>
              <a:t> sur le </a:t>
            </a:r>
            <a:r>
              <a:rPr lang="en-US" sz="1200" dirty="0" err="1"/>
              <a:t>marché</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tx1"/>
                </a:solidFill>
                <a:effectLst/>
                <a:uLnTx/>
                <a:uFillTx/>
                <a:latin typeface="+mn-lt"/>
                <a:ea typeface="+mn-ea"/>
                <a:cs typeface="+mn-cs"/>
              </a:rPr>
              <a:t>Démocratisation</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46" name="Text Placeholder 55">
            <a:extLst>
              <a:ext uri="{FF2B5EF4-FFF2-40B4-BE49-F238E27FC236}">
                <a16:creationId xmlns:a16="http://schemas.microsoft.com/office/drawing/2014/main" id="{E097DE74-032B-426C-8709-524D0D353E13}"/>
              </a:ext>
            </a:extLst>
          </p:cNvPr>
          <p:cNvSpPr txBox="1">
            <a:spLocks/>
          </p:cNvSpPr>
          <p:nvPr/>
        </p:nvSpPr>
        <p:spPr>
          <a:xfrm>
            <a:off x="3684229" y="4567163"/>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kumimoji="0" lang="en-US" sz="1300" b="0" i="0" u="none" strike="noStrike" kern="1200" cap="none" spc="0" normalizeH="0" baseline="0" noProof="0" dirty="0" err="1">
                <a:ln>
                  <a:noFill/>
                </a:ln>
                <a:solidFill>
                  <a:schemeClr val="tx1"/>
                </a:solidFill>
                <a:effectLst/>
                <a:uLnTx/>
                <a:uFillTx/>
                <a:latin typeface="+mn-lt"/>
                <a:ea typeface="+mn-ea"/>
                <a:cs typeface="+mn-cs"/>
              </a:rPr>
              <a:t>Réseau</a:t>
            </a:r>
            <a:r>
              <a:rPr kumimoji="0" lang="en-US" sz="1300" b="0" i="0" u="none" strike="noStrike" kern="1200" cap="none" spc="0" normalizeH="0" baseline="0" noProof="0" dirty="0">
                <a:ln>
                  <a:noFill/>
                </a:ln>
                <a:solidFill>
                  <a:schemeClr val="tx1"/>
                </a:solidFill>
                <a:effectLst/>
                <a:uLnTx/>
                <a:uFillTx/>
                <a:latin typeface="+mn-lt"/>
                <a:ea typeface="+mn-ea"/>
                <a:cs typeface="+mn-cs"/>
              </a:rPr>
              <a:t> / </a:t>
            </a:r>
            <a:r>
              <a:rPr kumimoji="0" lang="en-US" sz="1300" b="0" i="0" u="none" strike="noStrike" kern="1200" cap="none" spc="0" normalizeH="0" baseline="0" noProof="0" dirty="0" err="1">
                <a:ln>
                  <a:noFill/>
                </a:ln>
                <a:solidFill>
                  <a:schemeClr val="tx1"/>
                </a:solidFill>
                <a:effectLst/>
                <a:uLnTx/>
                <a:uFillTx/>
                <a:latin typeface="+mn-lt"/>
                <a:ea typeface="+mn-ea"/>
                <a:cs typeface="+mn-cs"/>
              </a:rPr>
              <a:t>Bande</a:t>
            </a:r>
            <a:r>
              <a:rPr kumimoji="0" lang="en-US" sz="1300" b="0" i="0" u="none" strike="noStrike" kern="1200" cap="none" spc="0" normalizeH="0" baseline="0" noProof="0" dirty="0">
                <a:ln>
                  <a:noFill/>
                </a:ln>
                <a:solidFill>
                  <a:schemeClr val="tx1"/>
                </a:solidFill>
                <a:effectLst/>
                <a:uLnTx/>
                <a:uFillTx/>
                <a:latin typeface="+mn-lt"/>
                <a:ea typeface="+mn-ea"/>
                <a:cs typeface="+mn-cs"/>
              </a:rPr>
              <a:t> </a:t>
            </a:r>
            <a:r>
              <a:rPr kumimoji="0" lang="en-US" sz="1300" b="0" i="0" u="none" strike="noStrike" kern="1200" cap="none" spc="0" normalizeH="0" baseline="0" noProof="0" dirty="0" err="1">
                <a:ln>
                  <a:noFill/>
                </a:ln>
                <a:solidFill>
                  <a:schemeClr val="tx1"/>
                </a:solidFill>
                <a:effectLst/>
                <a:uLnTx/>
                <a:uFillTx/>
                <a:latin typeface="+mn-lt"/>
                <a:ea typeface="+mn-ea"/>
                <a:cs typeface="+mn-cs"/>
              </a:rPr>
              <a:t>passante</a:t>
            </a:r>
            <a:endParaRPr kumimoji="0" lang="en-US" sz="13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300" dirty="0"/>
              <a:t>Culture cloud pas encore </a:t>
            </a:r>
            <a:r>
              <a:rPr lang="en-US" sz="1300" dirty="0" err="1"/>
              <a:t>instaurée</a:t>
            </a:r>
            <a:endParaRPr lang="en-US" sz="1300" dirty="0"/>
          </a:p>
        </p:txBody>
      </p:sp>
      <p:sp>
        <p:nvSpPr>
          <p:cNvPr id="47" name="Text Placeholder 56">
            <a:extLst>
              <a:ext uri="{FF2B5EF4-FFF2-40B4-BE49-F238E27FC236}">
                <a16:creationId xmlns:a16="http://schemas.microsoft.com/office/drawing/2014/main" id="{105C8C0B-96E4-459C-8C85-6CF93863B1E0}"/>
              </a:ext>
            </a:extLst>
          </p:cNvPr>
          <p:cNvSpPr txBox="1">
            <a:spLocks/>
          </p:cNvSpPr>
          <p:nvPr/>
        </p:nvSpPr>
        <p:spPr>
          <a:xfrm>
            <a:off x="6067652" y="4567163"/>
            <a:ext cx="2040560" cy="1598142"/>
          </a:xfrm>
          <a:prstGeom prst="rect">
            <a:avLst/>
          </a:prstGeom>
        </p:spPr>
        <p:txBody>
          <a:bodyPr vert="horz" lIns="91440" tIns="45720" rIns="91440" bIns="45720" rtlCol="0">
            <a:noAutofit/>
          </a:bodyPr>
          <a:lstStyle/>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tx1"/>
                </a:solidFill>
                <a:effectLst/>
                <a:uLnTx/>
                <a:uFillTx/>
                <a:latin typeface="+mn-lt"/>
                <a:ea typeface="+mn-ea"/>
                <a:cs typeface="+mn-cs"/>
              </a:rPr>
              <a:t>Sécurité</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a:t>Lois et </a:t>
            </a:r>
            <a:r>
              <a:rPr lang="en-US" sz="1200" dirty="0" err="1"/>
              <a:t>Textes</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a:t>Transition</a:t>
            </a:r>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r>
              <a:rPr lang="en-US" sz="1200" dirty="0" err="1"/>
              <a:t>Réversibilité</a:t>
            </a:r>
            <a:endParaRPr lang="en-US" sz="1200" dirty="0"/>
          </a:p>
          <a:p>
            <a:pPr marL="173038" marR="0" lvl="0" indent="-173038" algn="l" defTabSz="914400" rtl="0" eaLnBrk="1" fontAlgn="auto" latinLnBrk="0" hangingPunct="1">
              <a:lnSpc>
                <a:spcPct val="90000"/>
              </a:lnSpc>
              <a:spcBef>
                <a:spcPts val="1000"/>
              </a:spcBef>
              <a:spcAft>
                <a:spcPts val="0"/>
              </a:spcAft>
              <a:buClr>
                <a:srgbClr val="0070AD"/>
              </a:buClr>
              <a:buSzTx/>
              <a:buFont typeface="Arial" panose="020B0604020202020204" pitchFamily="34" charset="0"/>
              <a:buChar char="•"/>
              <a:tabLst/>
              <a:defRPr/>
            </a:pPr>
            <a:endParaRPr lang="en-US" sz="1200" dirty="0"/>
          </a:p>
        </p:txBody>
      </p:sp>
      <p:sp>
        <p:nvSpPr>
          <p:cNvPr id="48" name="Text Placeholder 49">
            <a:extLst>
              <a:ext uri="{FF2B5EF4-FFF2-40B4-BE49-F238E27FC236}">
                <a16:creationId xmlns:a16="http://schemas.microsoft.com/office/drawing/2014/main" id="{703E3CD9-DE52-44F2-BD67-34F808ACF58A}"/>
              </a:ext>
            </a:extLst>
          </p:cNvPr>
          <p:cNvSpPr txBox="1">
            <a:spLocks/>
          </p:cNvSpPr>
          <p:nvPr/>
        </p:nvSpPr>
        <p:spPr>
          <a:xfrm>
            <a:off x="6044859" y="1227192"/>
            <a:ext cx="2052607" cy="43676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85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dirty="0" err="1">
                <a:ln>
                  <a:noFill/>
                </a:ln>
                <a:solidFill>
                  <a:schemeClr val="bg1"/>
                </a:solidFill>
                <a:effectLst/>
                <a:uLnTx/>
                <a:uFillTx/>
                <a:latin typeface="+mn-lt"/>
                <a:ea typeface="+mn-ea"/>
                <a:cs typeface="+mn-cs"/>
              </a:rPr>
              <a:t>Opportunités</a:t>
            </a:r>
            <a:endParaRPr kumimoji="0" lang="pt-PT" sz="14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0822353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6D229AD-B83C-4CE7-BB97-613C2A98A7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854827"/>
            <a:ext cx="7992888" cy="570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8EE77AEB-8BCF-4554-92ED-1480E5A94A54}"/>
              </a:ext>
            </a:extLst>
          </p:cNvPr>
          <p:cNvSpPr/>
          <p:nvPr/>
        </p:nvSpPr>
        <p:spPr>
          <a:xfrm>
            <a:off x="841234" y="6546830"/>
            <a:ext cx="1510350" cy="338554"/>
          </a:xfrm>
          <a:prstGeom prst="rect">
            <a:avLst/>
          </a:prstGeom>
        </p:spPr>
        <p:txBody>
          <a:bodyPr wrap="none">
            <a:spAutoFit/>
          </a:bodyPr>
          <a:lstStyle/>
          <a:p>
            <a:pPr algn="ctr"/>
            <a:r>
              <a:rPr lang="fr-FR" sz="1600" b="1" dirty="0">
                <a:solidFill>
                  <a:srgbClr val="0070C0"/>
                </a:solidFill>
              </a:rPr>
              <a:t>On </a:t>
            </a:r>
            <a:r>
              <a:rPr lang="fr-FR" sz="1600" b="1" dirty="0" err="1">
                <a:solidFill>
                  <a:srgbClr val="0070C0"/>
                </a:solidFill>
              </a:rPr>
              <a:t>Premise</a:t>
            </a:r>
            <a:endParaRPr lang="fr-FR" sz="1600" dirty="0">
              <a:solidFill>
                <a:srgbClr val="0070C0"/>
              </a:solidFill>
            </a:endParaRPr>
          </a:p>
        </p:txBody>
      </p:sp>
      <p:sp>
        <p:nvSpPr>
          <p:cNvPr id="11" name="Rectangle 10">
            <a:extLst>
              <a:ext uri="{FF2B5EF4-FFF2-40B4-BE49-F238E27FC236}">
                <a16:creationId xmlns:a16="http://schemas.microsoft.com/office/drawing/2014/main" id="{B20C9D04-C2F8-4ED7-869C-9CD117989CF4}"/>
              </a:ext>
            </a:extLst>
          </p:cNvPr>
          <p:cNvSpPr/>
          <p:nvPr/>
        </p:nvSpPr>
        <p:spPr>
          <a:xfrm>
            <a:off x="3287688" y="6546830"/>
            <a:ext cx="718466" cy="338554"/>
          </a:xfrm>
          <a:prstGeom prst="rect">
            <a:avLst/>
          </a:prstGeom>
        </p:spPr>
        <p:txBody>
          <a:bodyPr wrap="none">
            <a:spAutoFit/>
          </a:bodyPr>
          <a:lstStyle/>
          <a:p>
            <a:pPr algn="ctr"/>
            <a:r>
              <a:rPr lang="fr-FR" sz="1600" b="1" dirty="0" err="1">
                <a:solidFill>
                  <a:srgbClr val="0070C0"/>
                </a:solidFill>
              </a:rPr>
              <a:t>IaaS</a:t>
            </a:r>
            <a:endParaRPr lang="fr-FR" sz="1600" dirty="0">
              <a:solidFill>
                <a:srgbClr val="0070C0"/>
              </a:solidFill>
            </a:endParaRPr>
          </a:p>
        </p:txBody>
      </p:sp>
      <p:sp>
        <p:nvSpPr>
          <p:cNvPr id="12" name="Rectangle 11">
            <a:extLst>
              <a:ext uri="{FF2B5EF4-FFF2-40B4-BE49-F238E27FC236}">
                <a16:creationId xmlns:a16="http://schemas.microsoft.com/office/drawing/2014/main" id="{5951CEFF-ACF0-4DD5-B1D5-1EE752DD18B8}"/>
              </a:ext>
            </a:extLst>
          </p:cNvPr>
          <p:cNvSpPr/>
          <p:nvPr/>
        </p:nvSpPr>
        <p:spPr>
          <a:xfrm>
            <a:off x="5375920" y="6546830"/>
            <a:ext cx="756938" cy="338554"/>
          </a:xfrm>
          <a:prstGeom prst="rect">
            <a:avLst/>
          </a:prstGeom>
        </p:spPr>
        <p:txBody>
          <a:bodyPr wrap="none">
            <a:spAutoFit/>
          </a:bodyPr>
          <a:lstStyle/>
          <a:p>
            <a:pPr algn="ctr"/>
            <a:r>
              <a:rPr lang="fr-FR" sz="1600" b="1" dirty="0" err="1">
                <a:solidFill>
                  <a:srgbClr val="0070C0"/>
                </a:solidFill>
              </a:rPr>
              <a:t>PaaS</a:t>
            </a:r>
            <a:endParaRPr lang="fr-FR" sz="1600" dirty="0">
              <a:solidFill>
                <a:srgbClr val="0070C0"/>
              </a:solidFill>
            </a:endParaRPr>
          </a:p>
        </p:txBody>
      </p:sp>
      <p:sp>
        <p:nvSpPr>
          <p:cNvPr id="13" name="Rectangle 12">
            <a:extLst>
              <a:ext uri="{FF2B5EF4-FFF2-40B4-BE49-F238E27FC236}">
                <a16:creationId xmlns:a16="http://schemas.microsoft.com/office/drawing/2014/main" id="{A396CB54-8507-45B2-8F61-3AC604DE9B3E}"/>
              </a:ext>
            </a:extLst>
          </p:cNvPr>
          <p:cNvSpPr/>
          <p:nvPr/>
        </p:nvSpPr>
        <p:spPr>
          <a:xfrm>
            <a:off x="7392144" y="6546830"/>
            <a:ext cx="752130" cy="338554"/>
          </a:xfrm>
          <a:prstGeom prst="rect">
            <a:avLst/>
          </a:prstGeom>
        </p:spPr>
        <p:txBody>
          <a:bodyPr wrap="none">
            <a:spAutoFit/>
          </a:bodyPr>
          <a:lstStyle/>
          <a:p>
            <a:pPr algn="ctr"/>
            <a:r>
              <a:rPr lang="fr-FR" sz="1600" b="1" dirty="0">
                <a:solidFill>
                  <a:srgbClr val="0070C0"/>
                </a:solidFill>
              </a:rPr>
              <a:t>SaaS</a:t>
            </a:r>
            <a:endParaRPr lang="fr-FR" sz="1600" dirty="0">
              <a:solidFill>
                <a:srgbClr val="0070C0"/>
              </a:solidFill>
            </a:endParaRPr>
          </a:p>
        </p:txBody>
      </p:sp>
      <p:pic>
        <p:nvPicPr>
          <p:cNvPr id="14" name="Picture 24" descr="http://www.ezyconsulting.com/sites/default/files/ofc365_h_web%5b1%5d.jpg">
            <a:extLst>
              <a:ext uri="{FF2B5EF4-FFF2-40B4-BE49-F238E27FC236}">
                <a16:creationId xmlns:a16="http://schemas.microsoft.com/office/drawing/2014/main" id="{688C2072-F117-41C2-9AEA-76E5D54131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9539" y="430068"/>
            <a:ext cx="1181356" cy="37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a:extLst>
              <a:ext uri="{FF2B5EF4-FFF2-40B4-BE49-F238E27FC236}">
                <a16:creationId xmlns:a16="http://schemas.microsoft.com/office/drawing/2014/main" id="{44D75769-4808-4BDE-ACC6-8276EB96EB7C}"/>
              </a:ext>
            </a:extLst>
          </p:cNvPr>
          <p:cNvPicPr>
            <a:picLocks noChangeAspect="1" noChangeArrowheads="1"/>
          </p:cNvPicPr>
          <p:nvPr/>
        </p:nvPicPr>
        <p:blipFill>
          <a:blip r:embed="rId4" cstate="print"/>
          <a:srcRect/>
          <a:stretch>
            <a:fillRect/>
          </a:stretch>
        </p:blipFill>
        <p:spPr bwMode="auto">
          <a:xfrm>
            <a:off x="3031857" y="400303"/>
            <a:ext cx="884404" cy="417521"/>
          </a:xfrm>
          <a:prstGeom prst="rect">
            <a:avLst/>
          </a:prstGeom>
          <a:noFill/>
          <a:ln w="9525">
            <a:noFill/>
            <a:miter lim="800000"/>
            <a:headEnd/>
            <a:tailEnd/>
          </a:ln>
        </p:spPr>
      </p:pic>
      <p:pic>
        <p:nvPicPr>
          <p:cNvPr id="19" name="Image 18">
            <a:extLst>
              <a:ext uri="{FF2B5EF4-FFF2-40B4-BE49-F238E27FC236}">
                <a16:creationId xmlns:a16="http://schemas.microsoft.com/office/drawing/2014/main" id="{210F25E7-24E8-4053-88AD-C6DFFABB27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5656" y="436408"/>
            <a:ext cx="418489" cy="404481"/>
          </a:xfrm>
          <a:prstGeom prst="rect">
            <a:avLst/>
          </a:prstGeom>
        </p:spPr>
      </p:pic>
      <p:pic>
        <p:nvPicPr>
          <p:cNvPr id="20" name="Image 19">
            <a:extLst>
              <a:ext uri="{FF2B5EF4-FFF2-40B4-BE49-F238E27FC236}">
                <a16:creationId xmlns:a16="http://schemas.microsoft.com/office/drawing/2014/main" id="{5138C61D-9B01-4D43-A547-635F7EDB75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9640" y="44624"/>
            <a:ext cx="710336" cy="470984"/>
          </a:xfrm>
          <a:prstGeom prst="rect">
            <a:avLst/>
          </a:prstGeom>
        </p:spPr>
      </p:pic>
      <p:cxnSp>
        <p:nvCxnSpPr>
          <p:cNvPr id="21" name="Connecteur droit 20">
            <a:extLst>
              <a:ext uri="{FF2B5EF4-FFF2-40B4-BE49-F238E27FC236}">
                <a16:creationId xmlns:a16="http://schemas.microsoft.com/office/drawing/2014/main" id="{B28FC4B0-13D8-48CE-A22E-022AC70431BF}"/>
              </a:ext>
            </a:extLst>
          </p:cNvPr>
          <p:cNvCxnSpPr/>
          <p:nvPr/>
        </p:nvCxnSpPr>
        <p:spPr>
          <a:xfrm>
            <a:off x="8832304" y="1772816"/>
            <a:ext cx="0" cy="4506730"/>
          </a:xfrm>
          <a:prstGeom prst="line">
            <a:avLst/>
          </a:prstGeom>
          <a:ln w="25400">
            <a:solidFill>
              <a:srgbClr val="0085B3"/>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F7A4D83-2843-421B-9BDC-F75E011035C4}"/>
              </a:ext>
            </a:extLst>
          </p:cNvPr>
          <p:cNvSpPr/>
          <p:nvPr/>
        </p:nvSpPr>
        <p:spPr>
          <a:xfrm rot="16200000">
            <a:off x="7917477" y="3681829"/>
            <a:ext cx="2090637" cy="276999"/>
          </a:xfrm>
          <a:prstGeom prst="rect">
            <a:avLst/>
          </a:prstGeom>
        </p:spPr>
        <p:txBody>
          <a:bodyPr wrap="none">
            <a:spAutoFit/>
          </a:bodyPr>
          <a:lstStyle/>
          <a:p>
            <a:pPr algn="ctr"/>
            <a:r>
              <a:rPr lang="fr-FR" sz="1200" b="1" dirty="0">
                <a:solidFill>
                  <a:srgbClr val="0085B3"/>
                </a:solidFill>
              </a:rPr>
              <a:t>Niveau de prise en charge</a:t>
            </a:r>
            <a:endParaRPr lang="fr-FR" sz="1200" dirty="0"/>
          </a:p>
        </p:txBody>
      </p:sp>
      <p:pic>
        <p:nvPicPr>
          <p:cNvPr id="23" name="Picture 1">
            <a:extLst>
              <a:ext uri="{FF2B5EF4-FFF2-40B4-BE49-F238E27FC236}">
                <a16:creationId xmlns:a16="http://schemas.microsoft.com/office/drawing/2014/main" id="{9981CB3A-7E4D-4ACB-8B58-5B8AA0DE0D67}"/>
              </a:ext>
            </a:extLst>
          </p:cNvPr>
          <p:cNvPicPr>
            <a:picLocks noChangeAspect="1" noChangeArrowheads="1"/>
          </p:cNvPicPr>
          <p:nvPr/>
        </p:nvPicPr>
        <p:blipFill>
          <a:blip r:embed="rId7" cstate="print"/>
          <a:srcRect/>
          <a:stretch>
            <a:fillRect/>
          </a:stretch>
        </p:blipFill>
        <p:spPr bwMode="auto">
          <a:xfrm>
            <a:off x="3031857" y="44624"/>
            <a:ext cx="1405410" cy="339355"/>
          </a:xfrm>
          <a:prstGeom prst="rect">
            <a:avLst/>
          </a:prstGeom>
          <a:noFill/>
          <a:ln w="9525">
            <a:noFill/>
            <a:miter lim="800000"/>
            <a:headEnd/>
            <a:tailEnd/>
          </a:ln>
        </p:spPr>
      </p:pic>
      <p:pic>
        <p:nvPicPr>
          <p:cNvPr id="24" name="Picture 1">
            <a:extLst>
              <a:ext uri="{FF2B5EF4-FFF2-40B4-BE49-F238E27FC236}">
                <a16:creationId xmlns:a16="http://schemas.microsoft.com/office/drawing/2014/main" id="{D014D9F8-266B-4160-8FFB-EFAA4C9D22D4}"/>
              </a:ext>
            </a:extLst>
          </p:cNvPr>
          <p:cNvPicPr>
            <a:picLocks noChangeAspect="1" noChangeArrowheads="1"/>
          </p:cNvPicPr>
          <p:nvPr/>
        </p:nvPicPr>
        <p:blipFill>
          <a:blip r:embed="rId7" cstate="print"/>
          <a:srcRect/>
          <a:stretch>
            <a:fillRect/>
          </a:stretch>
        </p:blipFill>
        <p:spPr bwMode="auto">
          <a:xfrm>
            <a:off x="5185730" y="476672"/>
            <a:ext cx="1405410" cy="339355"/>
          </a:xfrm>
          <a:prstGeom prst="rect">
            <a:avLst/>
          </a:prstGeom>
          <a:noFill/>
          <a:ln w="9525">
            <a:noFill/>
            <a:miter lim="800000"/>
            <a:headEnd/>
            <a:tailEnd/>
          </a:ln>
        </p:spPr>
      </p:pic>
      <p:sp>
        <p:nvSpPr>
          <p:cNvPr id="25" name="Rectangle 24">
            <a:extLst>
              <a:ext uri="{FF2B5EF4-FFF2-40B4-BE49-F238E27FC236}">
                <a16:creationId xmlns:a16="http://schemas.microsoft.com/office/drawing/2014/main" id="{2DD6BB24-A9EE-42D2-BE73-889815840248}"/>
              </a:ext>
            </a:extLst>
          </p:cNvPr>
          <p:cNvSpPr/>
          <p:nvPr/>
        </p:nvSpPr>
        <p:spPr>
          <a:xfrm>
            <a:off x="1096435" y="1214932"/>
            <a:ext cx="954107" cy="369332"/>
          </a:xfrm>
          <a:prstGeom prst="rect">
            <a:avLst/>
          </a:prstGeom>
        </p:spPr>
        <p:txBody>
          <a:bodyPr wrap="none">
            <a:spAutoFit/>
          </a:bodyPr>
          <a:lstStyle/>
          <a:p>
            <a:r>
              <a:rPr lang="fr-FR" sz="1800" b="1" dirty="0">
                <a:solidFill>
                  <a:schemeClr val="tx1">
                    <a:lumMod val="50000"/>
                  </a:schemeClr>
                </a:solidFill>
              </a:rPr>
              <a:t>Clients</a:t>
            </a:r>
            <a:endParaRPr lang="fr-FR" dirty="0">
              <a:solidFill>
                <a:schemeClr val="tx1">
                  <a:lumMod val="50000"/>
                </a:schemeClr>
              </a:solidFill>
            </a:endParaRPr>
          </a:p>
        </p:txBody>
      </p:sp>
      <p:sp>
        <p:nvSpPr>
          <p:cNvPr id="26" name="Title 3">
            <a:extLst>
              <a:ext uri="{FF2B5EF4-FFF2-40B4-BE49-F238E27FC236}">
                <a16:creationId xmlns:a16="http://schemas.microsoft.com/office/drawing/2014/main" id="{483FF837-87EE-49FD-8B21-8468DA8CE257}"/>
              </a:ext>
            </a:extLst>
          </p:cNvPr>
          <p:cNvSpPr txBox="1">
            <a:spLocks/>
          </p:cNvSpPr>
          <p:nvPr/>
        </p:nvSpPr>
        <p:spPr>
          <a:xfrm>
            <a:off x="227349" y="0"/>
            <a:ext cx="11125236" cy="1104900"/>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a:lstStyle>
          <a:p>
            <a:r>
              <a:rPr lang="fr-FR" dirty="0"/>
              <a:t>Modèles</a:t>
            </a:r>
          </a:p>
        </p:txBody>
      </p:sp>
      <p:sp>
        <p:nvSpPr>
          <p:cNvPr id="7" name="Rectangle 6">
            <a:extLst>
              <a:ext uri="{FF2B5EF4-FFF2-40B4-BE49-F238E27FC236}">
                <a16:creationId xmlns:a16="http://schemas.microsoft.com/office/drawing/2014/main" id="{571E51E0-429A-4F4E-9557-2E1A0E039F23}"/>
              </a:ext>
            </a:extLst>
          </p:cNvPr>
          <p:cNvSpPr/>
          <p:nvPr/>
        </p:nvSpPr>
        <p:spPr>
          <a:xfrm>
            <a:off x="2711625" y="44624"/>
            <a:ext cx="6984776" cy="6813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F7AAFE16-0EDF-4068-84BB-37913E6E38BD}"/>
              </a:ext>
            </a:extLst>
          </p:cNvPr>
          <p:cNvSpPr/>
          <p:nvPr/>
        </p:nvSpPr>
        <p:spPr>
          <a:xfrm>
            <a:off x="4736097" y="89248"/>
            <a:ext cx="4960304" cy="6768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B33EA746-7BE9-4660-9812-4BD16BF3D0EB}"/>
              </a:ext>
            </a:extLst>
          </p:cNvPr>
          <p:cNvSpPr/>
          <p:nvPr/>
        </p:nvSpPr>
        <p:spPr>
          <a:xfrm>
            <a:off x="6668233" y="89249"/>
            <a:ext cx="2884151" cy="6768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64540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Acteurs</a:t>
            </a:r>
            <a:r>
              <a:rPr lang="en-US" dirty="0"/>
              <a:t> et </a:t>
            </a:r>
            <a:r>
              <a:rPr lang="en-US" dirty="0" err="1"/>
              <a:t>Positionnement</a:t>
            </a:r>
            <a:endParaRPr lang="en-GB" dirty="0"/>
          </a:p>
        </p:txBody>
      </p:sp>
      <p:pic>
        <p:nvPicPr>
          <p:cNvPr id="3" name="Image 2" descr="Une image contenant capture d’écran&#10;&#10;Description générée avec un niveau de confiance très élevé">
            <a:extLst>
              <a:ext uri="{FF2B5EF4-FFF2-40B4-BE49-F238E27FC236}">
                <a16:creationId xmlns:a16="http://schemas.microsoft.com/office/drawing/2014/main" id="{D3A3885B-98A2-42EE-89DD-7A719C88B560}"/>
              </a:ext>
            </a:extLst>
          </p:cNvPr>
          <p:cNvPicPr>
            <a:picLocks noChangeAspect="1"/>
          </p:cNvPicPr>
          <p:nvPr/>
        </p:nvPicPr>
        <p:blipFill rotWithShape="1">
          <a:blip r:embed="rId3">
            <a:extLst>
              <a:ext uri="{28A0092B-C50C-407E-A947-70E740481C1C}">
                <a14:useLocalDpi xmlns:a14="http://schemas.microsoft.com/office/drawing/2010/main" val="0"/>
              </a:ext>
            </a:extLst>
          </a:blip>
          <a:srcRect t="9512"/>
          <a:stretch/>
        </p:blipFill>
        <p:spPr>
          <a:xfrm>
            <a:off x="4567361" y="2606990"/>
            <a:ext cx="3312368" cy="3394735"/>
          </a:xfrm>
          <a:prstGeom prst="rect">
            <a:avLst/>
          </a:prstGeom>
        </p:spPr>
      </p:pic>
      <p:pic>
        <p:nvPicPr>
          <p:cNvPr id="17" name="Image 16">
            <a:extLst>
              <a:ext uri="{FF2B5EF4-FFF2-40B4-BE49-F238E27FC236}">
                <a16:creationId xmlns:a16="http://schemas.microsoft.com/office/drawing/2014/main" id="{B30F10C4-6E92-4C95-A5CA-3112312B2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2749" y="7773646"/>
            <a:ext cx="674457" cy="364870"/>
          </a:xfrm>
          <a:prstGeom prst="rect">
            <a:avLst/>
          </a:prstGeom>
        </p:spPr>
      </p:pic>
      <p:pic>
        <p:nvPicPr>
          <p:cNvPr id="26" name="Image 25">
            <a:extLst>
              <a:ext uri="{FF2B5EF4-FFF2-40B4-BE49-F238E27FC236}">
                <a16:creationId xmlns:a16="http://schemas.microsoft.com/office/drawing/2014/main" id="{B2475B54-A383-4F94-9640-6E16A1EE98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113" y="6200217"/>
            <a:ext cx="1048856" cy="394370"/>
          </a:xfrm>
          <a:prstGeom prst="rect">
            <a:avLst/>
          </a:prstGeom>
        </p:spPr>
      </p:pic>
      <p:pic>
        <p:nvPicPr>
          <p:cNvPr id="5" name="Image 4">
            <a:extLst>
              <a:ext uri="{FF2B5EF4-FFF2-40B4-BE49-F238E27FC236}">
                <a16:creationId xmlns:a16="http://schemas.microsoft.com/office/drawing/2014/main" id="{6DF85C5A-2C11-4C99-9645-619D24C8E7C6}"/>
              </a:ext>
            </a:extLst>
          </p:cNvPr>
          <p:cNvPicPr>
            <a:picLocks noChangeAspect="1"/>
          </p:cNvPicPr>
          <p:nvPr/>
        </p:nvPicPr>
        <p:blipFill rotWithShape="1">
          <a:blip r:embed="rId6"/>
          <a:srcRect l="57087" t="31508" r="21394" b="29333"/>
          <a:stretch/>
        </p:blipFill>
        <p:spPr>
          <a:xfrm>
            <a:off x="2532" y="836712"/>
            <a:ext cx="4596879" cy="4542100"/>
          </a:xfrm>
          <a:prstGeom prst="rect">
            <a:avLst/>
          </a:prstGeom>
        </p:spPr>
      </p:pic>
      <p:sp>
        <p:nvSpPr>
          <p:cNvPr id="18" name="ZoneTexte 17">
            <a:extLst>
              <a:ext uri="{FF2B5EF4-FFF2-40B4-BE49-F238E27FC236}">
                <a16:creationId xmlns:a16="http://schemas.microsoft.com/office/drawing/2014/main" id="{4F428873-573A-41E8-9E41-998F40F1F477}"/>
              </a:ext>
            </a:extLst>
          </p:cNvPr>
          <p:cNvSpPr txBox="1"/>
          <p:nvPr/>
        </p:nvSpPr>
        <p:spPr>
          <a:xfrm>
            <a:off x="101624" y="478290"/>
            <a:ext cx="5706344" cy="369332"/>
          </a:xfrm>
          <a:prstGeom prst="rect">
            <a:avLst/>
          </a:prstGeom>
          <a:noFill/>
        </p:spPr>
        <p:txBody>
          <a:bodyPr wrap="square">
            <a:spAutoFit/>
          </a:bodyPr>
          <a:lstStyle/>
          <a:p>
            <a:pPr algn="l"/>
            <a:r>
              <a:rPr lang="fr-FR" b="0" i="0" dirty="0">
                <a:solidFill>
                  <a:srgbClr val="E47911"/>
                </a:solidFill>
                <a:effectLst/>
                <a:latin typeface="AmazonEmber"/>
              </a:rPr>
              <a:t>Magic Quadrant pour 2021 du Gartner (« Public cloud »)</a:t>
            </a:r>
          </a:p>
        </p:txBody>
      </p:sp>
      <p:pic>
        <p:nvPicPr>
          <p:cNvPr id="9" name="Image 8">
            <a:extLst>
              <a:ext uri="{FF2B5EF4-FFF2-40B4-BE49-F238E27FC236}">
                <a16:creationId xmlns:a16="http://schemas.microsoft.com/office/drawing/2014/main" id="{5D19FE10-3163-424D-916F-76F1F9EC65E9}"/>
              </a:ext>
            </a:extLst>
          </p:cNvPr>
          <p:cNvPicPr>
            <a:picLocks noChangeAspect="1"/>
          </p:cNvPicPr>
          <p:nvPr/>
        </p:nvPicPr>
        <p:blipFill rotWithShape="1">
          <a:blip r:embed="rId7"/>
          <a:srcRect l="20920" t="34772" r="47637" b="20631"/>
          <a:stretch/>
        </p:blipFill>
        <p:spPr>
          <a:xfrm>
            <a:off x="8131181" y="836712"/>
            <a:ext cx="3833470" cy="2952328"/>
          </a:xfrm>
          <a:prstGeom prst="rect">
            <a:avLst/>
          </a:prstGeom>
          <a:ln>
            <a:solidFill>
              <a:schemeClr val="tx1"/>
            </a:solid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CBF70883-AEE2-45BE-81FC-2E94A39142E7}"/>
              </a:ext>
            </a:extLst>
          </p:cNvPr>
          <p:cNvSpPr/>
          <p:nvPr/>
        </p:nvSpPr>
        <p:spPr>
          <a:xfrm>
            <a:off x="8040216" y="1628800"/>
            <a:ext cx="4032448" cy="28803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2C190461-6C0F-4AC6-B067-60BB26F88495}"/>
              </a:ext>
            </a:extLst>
          </p:cNvPr>
          <p:cNvSpPr txBox="1"/>
          <p:nvPr/>
        </p:nvSpPr>
        <p:spPr>
          <a:xfrm>
            <a:off x="8040216" y="390096"/>
            <a:ext cx="6096000" cy="369332"/>
          </a:xfrm>
          <a:prstGeom prst="rect">
            <a:avLst/>
          </a:prstGeom>
          <a:noFill/>
        </p:spPr>
        <p:txBody>
          <a:bodyPr wrap="square">
            <a:spAutoFit/>
          </a:bodyPr>
          <a:lstStyle/>
          <a:p>
            <a:pPr algn="l" fontAlgn="base"/>
            <a:r>
              <a:rPr lang="fr-FR" b="1" i="0" dirty="0">
                <a:effectLst/>
                <a:latin typeface="var(--title-font)"/>
              </a:rPr>
              <a:t>Cloud Wars Top 10</a:t>
            </a:r>
          </a:p>
        </p:txBody>
      </p:sp>
      <p:pic>
        <p:nvPicPr>
          <p:cNvPr id="69634" name="Picture 2" descr="Automatiser sur Oracle Cloud Infrastructure : Utilisation des REST API  (1/3) - EASYTEAM">
            <a:extLst>
              <a:ext uri="{FF2B5EF4-FFF2-40B4-BE49-F238E27FC236}">
                <a16:creationId xmlns:a16="http://schemas.microsoft.com/office/drawing/2014/main" id="{AD1A19E7-79BE-4C3C-A890-8F0CF370B4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98593" y="6125445"/>
            <a:ext cx="931160" cy="543915"/>
          </a:xfrm>
          <a:prstGeom prst="rect">
            <a:avLst/>
          </a:prstGeom>
          <a:noFill/>
          <a:extLst>
            <a:ext uri="{909E8E84-426E-40DD-AFC4-6F175D3DCCD1}">
              <a14:hiddenFill xmlns:a14="http://schemas.microsoft.com/office/drawing/2010/main">
                <a:solidFill>
                  <a:srgbClr val="FFFFFF"/>
                </a:solidFill>
              </a14:hiddenFill>
            </a:ext>
          </a:extLst>
        </p:spPr>
      </p:pic>
      <p:pic>
        <p:nvPicPr>
          <p:cNvPr id="69638" name="Picture 6">
            <a:extLst>
              <a:ext uri="{FF2B5EF4-FFF2-40B4-BE49-F238E27FC236}">
                <a16:creationId xmlns:a16="http://schemas.microsoft.com/office/drawing/2014/main" id="{4D1682CE-A4BE-4829-A879-DDFB84065E8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518" t="39500" r="6295" b="38450"/>
          <a:stretch/>
        </p:blipFill>
        <p:spPr bwMode="auto">
          <a:xfrm>
            <a:off x="5721778" y="6272236"/>
            <a:ext cx="1759718" cy="250333"/>
          </a:xfrm>
          <a:prstGeom prst="rect">
            <a:avLst/>
          </a:prstGeom>
          <a:noFill/>
          <a:extLst>
            <a:ext uri="{909E8E84-426E-40DD-AFC4-6F175D3DCCD1}">
              <a14:hiddenFill xmlns:a14="http://schemas.microsoft.com/office/drawing/2010/main">
                <a:solidFill>
                  <a:srgbClr val="FFFFFF"/>
                </a:solidFill>
              </a14:hiddenFill>
            </a:ext>
          </a:extLst>
        </p:spPr>
      </p:pic>
      <p:pic>
        <p:nvPicPr>
          <p:cNvPr id="69642" name="Picture 10" descr="Partenariat technologique entre Aruba et Google Cloud Platform (GCP) | Aruba">
            <a:extLst>
              <a:ext uri="{FF2B5EF4-FFF2-40B4-BE49-F238E27FC236}">
                <a16:creationId xmlns:a16="http://schemas.microsoft.com/office/drawing/2014/main" id="{66302FA8-60E9-4F8C-A245-82A243F59BE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3742" b="36018"/>
          <a:stretch/>
        </p:blipFill>
        <p:spPr bwMode="auto">
          <a:xfrm>
            <a:off x="3710500" y="6249588"/>
            <a:ext cx="1759718" cy="295628"/>
          </a:xfrm>
          <a:prstGeom prst="rect">
            <a:avLst/>
          </a:prstGeom>
          <a:noFill/>
          <a:extLst>
            <a:ext uri="{909E8E84-426E-40DD-AFC4-6F175D3DCCD1}">
              <a14:hiddenFill xmlns:a14="http://schemas.microsoft.com/office/drawing/2010/main">
                <a:solidFill>
                  <a:srgbClr val="FFFFFF"/>
                </a:solidFill>
              </a14:hiddenFill>
            </a:ext>
          </a:extLst>
        </p:spPr>
      </p:pic>
      <p:pic>
        <p:nvPicPr>
          <p:cNvPr id="69644" name="Picture 12" descr="Tencent Cloud et MongoDB créent un partenariat mondial sur le Cloud">
            <a:extLst>
              <a:ext uri="{FF2B5EF4-FFF2-40B4-BE49-F238E27FC236}">
                <a16:creationId xmlns:a16="http://schemas.microsoft.com/office/drawing/2014/main" id="{6485A984-C106-4CBE-AFF4-E087830F9B07}"/>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1773" b="30060"/>
          <a:stretch/>
        </p:blipFill>
        <p:spPr bwMode="auto">
          <a:xfrm>
            <a:off x="9046850" y="6170059"/>
            <a:ext cx="2233726" cy="454687"/>
          </a:xfrm>
          <a:prstGeom prst="rect">
            <a:avLst/>
          </a:prstGeom>
          <a:noFill/>
          <a:extLst>
            <a:ext uri="{909E8E84-426E-40DD-AFC4-6F175D3DCCD1}">
              <a14:hiddenFill xmlns:a14="http://schemas.microsoft.com/office/drawing/2010/main">
                <a:solidFill>
                  <a:srgbClr val="FFFFFF"/>
                </a:solidFill>
              </a14:hiddenFill>
            </a:ext>
          </a:extLst>
        </p:spPr>
      </p:pic>
      <p:pic>
        <p:nvPicPr>
          <p:cNvPr id="69646" name="Picture 14" descr="Problème sur Azure, est-ce en maintenance? | Downdetector">
            <a:extLst>
              <a:ext uri="{FF2B5EF4-FFF2-40B4-BE49-F238E27FC236}">
                <a16:creationId xmlns:a16="http://schemas.microsoft.com/office/drawing/2014/main" id="{13E81425-350F-442C-8A49-641FD7DF1A9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36554" y="6220729"/>
            <a:ext cx="1222386" cy="353346"/>
          </a:xfrm>
          <a:prstGeom prst="rect">
            <a:avLst/>
          </a:prstGeom>
          <a:noFill/>
          <a:extLst>
            <a:ext uri="{909E8E84-426E-40DD-AFC4-6F175D3DCCD1}">
              <a14:hiddenFill xmlns:a14="http://schemas.microsoft.com/office/drawing/2010/main">
                <a:solidFill>
                  <a:srgbClr val="FFFFFF"/>
                </a:solidFill>
              </a14:hiddenFill>
            </a:ext>
          </a:extLst>
        </p:spPr>
      </p:pic>
      <p:sp>
        <p:nvSpPr>
          <p:cNvPr id="31" name="ZoneTexte 30">
            <a:extLst>
              <a:ext uri="{FF2B5EF4-FFF2-40B4-BE49-F238E27FC236}">
                <a16:creationId xmlns:a16="http://schemas.microsoft.com/office/drawing/2014/main" id="{49C2DA2A-3798-4791-A991-74EF305797FA}"/>
              </a:ext>
            </a:extLst>
          </p:cNvPr>
          <p:cNvSpPr txBox="1"/>
          <p:nvPr/>
        </p:nvSpPr>
        <p:spPr>
          <a:xfrm>
            <a:off x="8090367" y="3836134"/>
            <a:ext cx="3915098" cy="1938992"/>
          </a:xfrm>
          <a:prstGeom prst="rect">
            <a:avLst/>
          </a:prstGeom>
          <a:noFill/>
        </p:spPr>
        <p:txBody>
          <a:bodyPr wrap="square">
            <a:spAutoFit/>
          </a:bodyPr>
          <a:lstStyle/>
          <a:p>
            <a:r>
              <a:rPr lang="fr-FR" sz="1200" b="0" i="0" dirty="0">
                <a:solidFill>
                  <a:srgbClr val="232F3E"/>
                </a:solidFill>
                <a:effectLst/>
              </a:rPr>
              <a:t>Gartner classe </a:t>
            </a:r>
            <a:r>
              <a:rPr lang="fr-FR" sz="1200" b="1" i="0" dirty="0">
                <a:solidFill>
                  <a:srgbClr val="232F3E"/>
                </a:solidFill>
                <a:effectLst/>
              </a:rPr>
              <a:t>AWS</a:t>
            </a:r>
            <a:r>
              <a:rPr lang="fr-FR" sz="1200" b="0" i="0" dirty="0">
                <a:solidFill>
                  <a:srgbClr val="232F3E"/>
                </a:solidFill>
                <a:effectLst/>
              </a:rPr>
              <a:t> leader. Il y occupe notamment le premier rang sur les deux axes de mesure que sont la Capacité d'exécution et l'Exhaustivité de la vision</a:t>
            </a:r>
          </a:p>
          <a:p>
            <a:endParaRPr lang="fr-FR" sz="1200" dirty="0">
              <a:solidFill>
                <a:srgbClr val="232F3E"/>
              </a:solidFill>
            </a:endParaRPr>
          </a:p>
          <a:p>
            <a:r>
              <a:rPr lang="fr-FR" sz="1200" b="1" dirty="0"/>
              <a:t>Acteurs Français :</a:t>
            </a:r>
          </a:p>
          <a:p>
            <a:pPr marL="171450" indent="-171450">
              <a:buFont typeface="Wingdings" panose="05000000000000000000" pitchFamily="2" charset="2"/>
              <a:buChar char="§"/>
            </a:pPr>
            <a:r>
              <a:rPr lang="fr-FR" sz="1200" dirty="0"/>
              <a:t>OVH, OBS, , </a:t>
            </a:r>
          </a:p>
          <a:p>
            <a:r>
              <a:rPr lang="fr-FR" sz="1200" b="1" dirty="0"/>
              <a:t>Cloud Fr souverains :</a:t>
            </a:r>
          </a:p>
          <a:p>
            <a:pPr marL="171450" indent="-171450">
              <a:buFont typeface="Arial" panose="020B0604020202020204" pitchFamily="34" charset="0"/>
              <a:buChar char="•"/>
            </a:pPr>
            <a:r>
              <a:rPr lang="fr-FR" sz="1200" dirty="0"/>
              <a:t>Bleu (Capgemini + OBS)</a:t>
            </a:r>
          </a:p>
          <a:p>
            <a:pPr marL="171450" indent="-171450">
              <a:buFont typeface="Arial" panose="020B0604020202020204" pitchFamily="34" charset="0"/>
              <a:buChar char="•"/>
            </a:pPr>
            <a:r>
              <a:rPr lang="fr-FR" sz="1200" dirty="0"/>
              <a:t>Thales (Google) en 2023</a:t>
            </a:r>
          </a:p>
        </p:txBody>
      </p:sp>
    </p:spTree>
    <p:extLst>
      <p:ext uri="{BB962C8B-B14F-4D97-AF65-F5344CB8AC3E}">
        <p14:creationId xmlns:p14="http://schemas.microsoft.com/office/powerpoint/2010/main" val="35841709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1902287"/>
          </a:xfrm>
        </p:spPr>
        <p:txBody>
          <a:bodyPr/>
          <a:lstStyle/>
          <a:p>
            <a:r>
              <a:rPr lang="fr-FR" dirty="0"/>
              <a:t>Vue globale de l’offre Cloud</a:t>
            </a:r>
          </a:p>
          <a:p>
            <a:r>
              <a:rPr lang="fr-FR" dirty="0"/>
              <a:t>de Microsoft</a:t>
            </a:r>
            <a:endParaRPr lang="en-GB" dirty="0"/>
          </a:p>
        </p:txBody>
      </p:sp>
      <p:pic>
        <p:nvPicPr>
          <p:cNvPr id="20" name="Image 19">
            <a:extLst>
              <a:ext uri="{FF2B5EF4-FFF2-40B4-BE49-F238E27FC236}">
                <a16:creationId xmlns:a16="http://schemas.microsoft.com/office/drawing/2014/main" id="{2AE27B7F-2C88-4BCA-AF4B-87A753B85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4032" y="2132856"/>
            <a:ext cx="5760640" cy="4320480"/>
          </a:xfrm>
          <a:prstGeom prst="rect">
            <a:avLst/>
          </a:prstGeom>
        </p:spPr>
      </p:pic>
    </p:spTree>
    <p:extLst>
      <p:ext uri="{BB962C8B-B14F-4D97-AF65-F5344CB8AC3E}">
        <p14:creationId xmlns:p14="http://schemas.microsoft.com/office/powerpoint/2010/main" val="10346535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Le cloud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sp>
        <p:nvSpPr>
          <p:cNvPr id="6" name="Espace réservé du contenu 2">
            <a:extLst>
              <a:ext uri="{FF2B5EF4-FFF2-40B4-BE49-F238E27FC236}">
                <a16:creationId xmlns:a16="http://schemas.microsoft.com/office/drawing/2014/main" id="{5CF5299F-48D7-4898-B859-FD02A3E0A0FD}"/>
              </a:ext>
            </a:extLst>
          </p:cNvPr>
          <p:cNvSpPr txBox="1">
            <a:spLocks/>
          </p:cNvSpPr>
          <p:nvPr/>
        </p:nvSpPr>
        <p:spPr>
          <a:xfrm>
            <a:off x="323392" y="1268760"/>
            <a:ext cx="11677264" cy="508743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2</a:t>
            </a:r>
            <a:r>
              <a:rPr lang="fr-FR" baseline="30000" dirty="0"/>
              <a:t>nd</a:t>
            </a:r>
            <a:r>
              <a:rPr lang="fr-FR" dirty="0"/>
              <a:t> derrière Amazon</a:t>
            </a:r>
          </a:p>
          <a:p>
            <a:pPr lvl="1">
              <a:tabLst>
                <a:tab pos="1079500" algn="l"/>
              </a:tabLst>
              <a:defRPr/>
            </a:pPr>
            <a:r>
              <a:rPr lang="fr-FR" dirty="0"/>
              <a:t>+32% sur 1 an du CA de Microsoft (2021) : $23.4 billion sur $49.4 (47%)</a:t>
            </a:r>
          </a:p>
          <a:p>
            <a:pPr lvl="1">
              <a:tabLst>
                <a:tab pos="1079500" algn="l"/>
              </a:tabLst>
              <a:defRPr/>
            </a:pPr>
            <a:r>
              <a:rPr lang="fr-FR" dirty="0"/>
              <a:t>+46 de croissance des revenues d’Azure et services Cloud</a:t>
            </a:r>
          </a:p>
          <a:p>
            <a:pPr lvl="1">
              <a:tabLst>
                <a:tab pos="1079500" algn="l"/>
              </a:tabLst>
              <a:defRPr/>
            </a:pPr>
            <a:r>
              <a:rPr lang="fr-FR" dirty="0"/>
              <a:t>Microsoft Azure a rapporté 1,9 milliard de dollars au T1 2018 (</a:t>
            </a:r>
            <a:r>
              <a:rPr lang="fr-FR" b="1" dirty="0"/>
              <a:t>19 milliards en 2020</a:t>
            </a:r>
            <a:r>
              <a:rPr lang="fr-FR" dirty="0"/>
              <a:t>)</a:t>
            </a:r>
          </a:p>
          <a:p>
            <a:pPr lvl="1">
              <a:tabLst>
                <a:tab pos="1079500" algn="l"/>
              </a:tabLst>
              <a:defRPr/>
            </a:pPr>
            <a:r>
              <a:rPr lang="fr-FR" dirty="0"/>
              <a:t>+261 000 sites web sur Azure</a:t>
            </a:r>
          </a:p>
          <a:p>
            <a:pPr lvl="1">
              <a:tabLst>
                <a:tab pos="1079500" algn="l"/>
              </a:tabLst>
              <a:defRPr/>
            </a:pPr>
            <a:r>
              <a:rPr lang="fr-FR" dirty="0"/>
              <a:t>+130 000 domaines</a:t>
            </a:r>
          </a:p>
          <a:p>
            <a:pPr marL="88900" lvl="1" indent="0">
              <a:buNone/>
              <a:tabLst>
                <a:tab pos="1079500" algn="l"/>
              </a:tabLst>
              <a:defRPr/>
            </a:pPr>
            <a:endParaRPr lang="fr-FR" dirty="0"/>
          </a:p>
          <a:p>
            <a:pPr lvl="1">
              <a:tabLst>
                <a:tab pos="1079500" algn="l"/>
              </a:tabLst>
              <a:defRPr/>
            </a:pPr>
            <a:r>
              <a:rPr lang="fr-FR" dirty="0"/>
              <a:t>Installation de </a:t>
            </a:r>
            <a:r>
              <a:rPr lang="fr-FR" dirty="0" err="1"/>
              <a:t>DataCenter</a:t>
            </a:r>
            <a:r>
              <a:rPr lang="fr-FR" dirty="0"/>
              <a:t> en France, Suisse, Emirats Arabes Unis</a:t>
            </a:r>
          </a:p>
          <a:p>
            <a:pPr lvl="1">
              <a:tabLst>
                <a:tab pos="1079500" algn="l"/>
              </a:tabLst>
              <a:defRPr/>
            </a:pPr>
            <a:r>
              <a:rPr lang="fr-FR" dirty="0"/>
              <a:t>Soit 54 régions et 140 pays</a:t>
            </a:r>
          </a:p>
          <a:p>
            <a:pPr lvl="1">
              <a:tabLst>
                <a:tab pos="1079500" algn="l"/>
              </a:tabLst>
              <a:defRPr/>
            </a:pPr>
            <a:endParaRPr lang="fr-FR" dirty="0"/>
          </a:p>
          <a:p>
            <a:pPr lvl="1">
              <a:tabLst>
                <a:tab pos="1079500" algn="l"/>
              </a:tabLst>
              <a:defRPr/>
            </a:pPr>
            <a:r>
              <a:rPr lang="fr-FR" dirty="0"/>
              <a:t>Le Pentagone  a basculer d’AWS à Microsoft (Mai 2018)</a:t>
            </a:r>
          </a:p>
          <a:p>
            <a:pPr lvl="1">
              <a:tabLst>
                <a:tab pos="1079500" algn="l"/>
              </a:tabLst>
              <a:defRPr/>
            </a:pPr>
            <a:r>
              <a:rPr lang="fr-FR" dirty="0"/>
              <a:t>80% des Fortune 500 utilise Azure</a:t>
            </a:r>
          </a:p>
          <a:p>
            <a:pPr lvl="1">
              <a:tabLst>
                <a:tab pos="1079500" algn="l"/>
              </a:tabLst>
              <a:defRPr/>
            </a:pPr>
            <a:endParaRPr lang="fr-FR" dirty="0"/>
          </a:p>
          <a:p>
            <a:pPr lvl="1">
              <a:tabLst>
                <a:tab pos="1079500" algn="l"/>
              </a:tabLst>
              <a:defRPr/>
            </a:pPr>
            <a:endParaRPr lang="fr-FR" dirty="0"/>
          </a:p>
          <a:p>
            <a:pPr lvl="1">
              <a:tabLst>
                <a:tab pos="1079500" algn="l"/>
              </a:tabLst>
              <a:defRPr/>
            </a:pPr>
            <a:r>
              <a:rPr lang="fr-FR" dirty="0"/>
              <a:t>Les concurrents Chinois Alibaba et </a:t>
            </a:r>
            <a:r>
              <a:rPr lang="fr-FR" dirty="0" err="1"/>
              <a:t>Tencent</a:t>
            </a:r>
            <a:r>
              <a:rPr lang="fr-FR" dirty="0"/>
              <a:t> Cloud sont là…</a:t>
            </a:r>
          </a:p>
          <a:p>
            <a:pPr lvl="1">
              <a:tabLst>
                <a:tab pos="1079500" algn="l"/>
              </a:tabLst>
              <a:defRPr/>
            </a:pPr>
            <a:endParaRPr lang="fr-FR" dirty="0"/>
          </a:p>
          <a:p>
            <a:pPr lvl="2">
              <a:buFont typeface="Arial" panose="020B0604020202020204" pitchFamily="34" charset="0"/>
              <a:buNone/>
              <a:defRPr/>
            </a:pPr>
            <a:endParaRPr lang="fr-FR" sz="2000" dirty="0"/>
          </a:p>
        </p:txBody>
      </p:sp>
      <p:pic>
        <p:nvPicPr>
          <p:cNvPr id="7" name="Image 6" descr="Une image contenant clipart&#10;&#10;Description générée avec un niveau de confiance très élevé">
            <a:extLst>
              <a:ext uri="{FF2B5EF4-FFF2-40B4-BE49-F238E27FC236}">
                <a16:creationId xmlns:a16="http://schemas.microsoft.com/office/drawing/2014/main" id="{6ED3EDE3-74BC-4A42-8207-A0957F627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2851" y="1412776"/>
            <a:ext cx="1965797" cy="620148"/>
          </a:xfrm>
          <a:prstGeom prst="rect">
            <a:avLst/>
          </a:prstGeom>
        </p:spPr>
      </p:pic>
      <p:pic>
        <p:nvPicPr>
          <p:cNvPr id="8" name="Image 7">
            <a:extLst>
              <a:ext uri="{FF2B5EF4-FFF2-40B4-BE49-F238E27FC236}">
                <a16:creationId xmlns:a16="http://schemas.microsoft.com/office/drawing/2014/main" id="{549DF876-3C94-4CF3-B3D6-2E2D9E054D75}"/>
              </a:ext>
            </a:extLst>
          </p:cNvPr>
          <p:cNvPicPr>
            <a:picLocks noChangeAspect="1"/>
          </p:cNvPicPr>
          <p:nvPr/>
        </p:nvPicPr>
        <p:blipFill rotWithShape="1">
          <a:blip r:embed="rId4">
            <a:extLst>
              <a:ext uri="{28A0092B-C50C-407E-A947-70E740481C1C}">
                <a14:useLocalDpi xmlns:a14="http://schemas.microsoft.com/office/drawing/2010/main" val="0"/>
              </a:ext>
            </a:extLst>
          </a:blip>
          <a:srcRect l="4769" t="27044" r="4607" b="28528"/>
          <a:stretch/>
        </p:blipFill>
        <p:spPr>
          <a:xfrm>
            <a:off x="9768408" y="3633032"/>
            <a:ext cx="2160240" cy="531199"/>
          </a:xfrm>
          <a:prstGeom prst="rect">
            <a:avLst/>
          </a:prstGeom>
        </p:spPr>
      </p:pic>
      <p:pic>
        <p:nvPicPr>
          <p:cNvPr id="9" name="Image 8">
            <a:extLst>
              <a:ext uri="{FF2B5EF4-FFF2-40B4-BE49-F238E27FC236}">
                <a16:creationId xmlns:a16="http://schemas.microsoft.com/office/drawing/2014/main" id="{99983B20-60B2-47C8-BB74-867ADF8068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2851" y="4515893"/>
            <a:ext cx="1736743" cy="744320"/>
          </a:xfrm>
          <a:prstGeom prst="rect">
            <a:avLst/>
          </a:prstGeom>
        </p:spPr>
      </p:pic>
      <p:pic>
        <p:nvPicPr>
          <p:cNvPr id="4" name="Image 3">
            <a:extLst>
              <a:ext uri="{FF2B5EF4-FFF2-40B4-BE49-F238E27FC236}">
                <a16:creationId xmlns:a16="http://schemas.microsoft.com/office/drawing/2014/main" id="{0886D7EF-C038-4DF7-B223-ECD220E343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0136" y="3297945"/>
            <a:ext cx="1428949" cy="428685"/>
          </a:xfrm>
          <a:prstGeom prst="rect">
            <a:avLst/>
          </a:prstGeom>
        </p:spPr>
      </p:pic>
    </p:spTree>
    <p:extLst>
      <p:ext uri="{BB962C8B-B14F-4D97-AF65-F5344CB8AC3E}">
        <p14:creationId xmlns:p14="http://schemas.microsoft.com/office/powerpoint/2010/main" val="17906828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a:t>
            </a:r>
            <a:r>
              <a:rPr lang="fr-FR" dirty="0" err="1"/>
              <a:t>Momemtum</a:t>
            </a: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sp>
        <p:nvSpPr>
          <p:cNvPr id="6" name="Espace réservé du contenu 2">
            <a:extLst>
              <a:ext uri="{FF2B5EF4-FFF2-40B4-BE49-F238E27FC236}">
                <a16:creationId xmlns:a16="http://schemas.microsoft.com/office/drawing/2014/main" id="{B67EB8BC-26DE-4F6F-BB1E-B40A11EDE1DD}"/>
              </a:ext>
            </a:extLst>
          </p:cNvPr>
          <p:cNvSpPr txBox="1">
            <a:spLocks/>
          </p:cNvSpPr>
          <p:nvPr/>
        </p:nvSpPr>
        <p:spPr>
          <a:xfrm>
            <a:off x="323392" y="1268760"/>
            <a:ext cx="11677264" cy="508743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+261 000 sites web sur Azure</a:t>
            </a:r>
          </a:p>
          <a:p>
            <a:pPr lvl="1">
              <a:tabLst>
                <a:tab pos="1079500" algn="l"/>
              </a:tabLst>
              <a:defRPr/>
            </a:pPr>
            <a:r>
              <a:rPr lang="fr-FR" dirty="0"/>
              <a:t>+130 000 domaines</a:t>
            </a:r>
          </a:p>
          <a:p>
            <a:pPr marL="88900" lvl="1" indent="0">
              <a:buNone/>
              <a:tabLst>
                <a:tab pos="1079500" algn="l"/>
              </a:tabLst>
              <a:defRPr/>
            </a:pPr>
            <a:endParaRPr lang="fr-FR" dirty="0"/>
          </a:p>
          <a:p>
            <a:pPr lvl="2">
              <a:buFont typeface="Arial" panose="020B0604020202020204" pitchFamily="34" charset="0"/>
              <a:buNone/>
              <a:defRPr/>
            </a:pPr>
            <a:endParaRPr lang="fr-FR" sz="2000" dirty="0"/>
          </a:p>
        </p:txBody>
      </p:sp>
      <p:pic>
        <p:nvPicPr>
          <p:cNvPr id="4" name="Image 3">
            <a:extLst>
              <a:ext uri="{FF2B5EF4-FFF2-40B4-BE49-F238E27FC236}">
                <a16:creationId xmlns:a16="http://schemas.microsoft.com/office/drawing/2014/main" id="{3C7D098F-9160-468F-AAA8-0BACC4172C5F}"/>
              </a:ext>
            </a:extLst>
          </p:cNvPr>
          <p:cNvPicPr>
            <a:picLocks noChangeAspect="1"/>
          </p:cNvPicPr>
          <p:nvPr/>
        </p:nvPicPr>
        <p:blipFill>
          <a:blip r:embed="rId3"/>
          <a:stretch>
            <a:fillRect/>
          </a:stretch>
        </p:blipFill>
        <p:spPr>
          <a:xfrm>
            <a:off x="6672064" y="1095594"/>
            <a:ext cx="4928480" cy="4894015"/>
          </a:xfrm>
          <a:prstGeom prst="rect">
            <a:avLst/>
          </a:prstGeom>
          <a:ln>
            <a:solidFill>
              <a:schemeClr val="tx1"/>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195D3726-3309-4612-984E-793FB78BB25B}"/>
              </a:ext>
            </a:extLst>
          </p:cNvPr>
          <p:cNvSpPr/>
          <p:nvPr/>
        </p:nvSpPr>
        <p:spPr>
          <a:xfrm>
            <a:off x="7176120" y="634021"/>
            <a:ext cx="3660810" cy="369332"/>
          </a:xfrm>
          <a:prstGeom prst="rect">
            <a:avLst/>
          </a:prstGeom>
        </p:spPr>
        <p:txBody>
          <a:bodyPr wrap="none">
            <a:spAutoFit/>
          </a:bodyPr>
          <a:lstStyle/>
          <a:p>
            <a:pPr lvl="1" algn="ctr">
              <a:tabLst>
                <a:tab pos="1079500" algn="l"/>
              </a:tabLst>
              <a:defRPr/>
            </a:pPr>
            <a:r>
              <a:rPr lang="fr-FR" dirty="0"/>
              <a:t>Top </a:t>
            </a:r>
            <a:r>
              <a:rPr lang="fr-FR" dirty="0" err="1"/>
              <a:t>websites</a:t>
            </a:r>
            <a:r>
              <a:rPr lang="fr-FR" dirty="0"/>
              <a:t> </a:t>
            </a:r>
            <a:r>
              <a:rPr lang="fr-FR" dirty="0" err="1"/>
              <a:t>using</a:t>
            </a:r>
            <a:r>
              <a:rPr lang="fr-FR" dirty="0"/>
              <a:t> Azure</a:t>
            </a:r>
          </a:p>
        </p:txBody>
      </p:sp>
      <p:pic>
        <p:nvPicPr>
          <p:cNvPr id="8" name="Image 7">
            <a:extLst>
              <a:ext uri="{FF2B5EF4-FFF2-40B4-BE49-F238E27FC236}">
                <a16:creationId xmlns:a16="http://schemas.microsoft.com/office/drawing/2014/main" id="{5D9B1602-409E-4AEC-9BDD-7EF2F68EBACD}"/>
              </a:ext>
            </a:extLst>
          </p:cNvPr>
          <p:cNvPicPr>
            <a:picLocks noChangeAspect="1"/>
          </p:cNvPicPr>
          <p:nvPr/>
        </p:nvPicPr>
        <p:blipFill>
          <a:blip r:embed="rId4"/>
          <a:stretch>
            <a:fillRect/>
          </a:stretch>
        </p:blipFill>
        <p:spPr>
          <a:xfrm>
            <a:off x="301866" y="2261736"/>
            <a:ext cx="6154174" cy="3727873"/>
          </a:xfrm>
          <a:prstGeom prst="rect">
            <a:avLst/>
          </a:prstGeom>
          <a:ln>
            <a:solidFill>
              <a:schemeClr val="tx1"/>
            </a:solidFill>
          </a:ln>
          <a:effectLst>
            <a:outerShdw blurRad="50800" dist="38100" dir="2700000" algn="tl" rotWithShape="0">
              <a:prstClr val="black">
                <a:alpha val="40000"/>
              </a:prstClr>
            </a:outerShdw>
          </a:effectLst>
        </p:spPr>
      </p:pic>
      <p:pic>
        <p:nvPicPr>
          <p:cNvPr id="9" name="Image 8">
            <a:extLst>
              <a:ext uri="{FF2B5EF4-FFF2-40B4-BE49-F238E27FC236}">
                <a16:creationId xmlns:a16="http://schemas.microsoft.com/office/drawing/2014/main" id="{0EAC3336-F482-40B4-AD8F-9249D96170F8}"/>
              </a:ext>
            </a:extLst>
          </p:cNvPr>
          <p:cNvPicPr>
            <a:picLocks noChangeAspect="1"/>
          </p:cNvPicPr>
          <p:nvPr/>
        </p:nvPicPr>
        <p:blipFill rotWithShape="1">
          <a:blip r:embed="rId5"/>
          <a:srcRect l="21650" t="11319" r="22241" b="11830"/>
          <a:stretch/>
        </p:blipFill>
        <p:spPr>
          <a:xfrm>
            <a:off x="5909584" y="1983456"/>
            <a:ext cx="6112598" cy="4545905"/>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86106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a:t>
            </a:r>
            <a:r>
              <a:rPr lang="fr-FR" dirty="0" err="1"/>
              <a:t>Momemtum</a:t>
            </a: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pic>
        <p:nvPicPr>
          <p:cNvPr id="3" name="Image 2">
            <a:extLst>
              <a:ext uri="{FF2B5EF4-FFF2-40B4-BE49-F238E27FC236}">
                <a16:creationId xmlns:a16="http://schemas.microsoft.com/office/drawing/2014/main" id="{660112F8-16E2-45C5-BC33-2B91E81CB002}"/>
              </a:ext>
            </a:extLst>
          </p:cNvPr>
          <p:cNvPicPr>
            <a:picLocks noChangeAspect="1"/>
          </p:cNvPicPr>
          <p:nvPr/>
        </p:nvPicPr>
        <p:blipFill>
          <a:blip r:embed="rId3"/>
          <a:stretch>
            <a:fillRect/>
          </a:stretch>
        </p:blipFill>
        <p:spPr>
          <a:xfrm>
            <a:off x="974872" y="1004098"/>
            <a:ext cx="10654089" cy="4849803"/>
          </a:xfrm>
          <a:prstGeom prst="rect">
            <a:avLst/>
          </a:prstGeom>
        </p:spPr>
      </p:pic>
    </p:spTree>
    <p:extLst>
      <p:ext uri="{BB962C8B-B14F-4D97-AF65-F5344CB8AC3E}">
        <p14:creationId xmlns:p14="http://schemas.microsoft.com/office/powerpoint/2010/main" val="14782268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Certifications</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dirty="0"/>
          </a:p>
        </p:txBody>
      </p:sp>
      <p:pic>
        <p:nvPicPr>
          <p:cNvPr id="4" name="Image 3">
            <a:extLst>
              <a:ext uri="{FF2B5EF4-FFF2-40B4-BE49-F238E27FC236}">
                <a16:creationId xmlns:a16="http://schemas.microsoft.com/office/drawing/2014/main" id="{27B6111E-6967-4CB1-B7DD-AFE8DE374D29}"/>
              </a:ext>
            </a:extLst>
          </p:cNvPr>
          <p:cNvPicPr>
            <a:picLocks noChangeAspect="1"/>
          </p:cNvPicPr>
          <p:nvPr/>
        </p:nvPicPr>
        <p:blipFill>
          <a:blip r:embed="rId3"/>
          <a:stretch>
            <a:fillRect/>
          </a:stretch>
        </p:blipFill>
        <p:spPr>
          <a:xfrm>
            <a:off x="974872" y="1026488"/>
            <a:ext cx="10560496" cy="5210824"/>
          </a:xfrm>
          <a:prstGeom prst="rect">
            <a:avLst/>
          </a:prstGeom>
        </p:spPr>
      </p:pic>
    </p:spTree>
    <p:extLst>
      <p:ext uri="{BB962C8B-B14F-4D97-AF65-F5344CB8AC3E}">
        <p14:creationId xmlns:p14="http://schemas.microsoft.com/office/powerpoint/2010/main" val="7505273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 Cloud ouvert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dirty="0"/>
          </a:p>
        </p:txBody>
      </p:sp>
      <p:pic>
        <p:nvPicPr>
          <p:cNvPr id="3" name="Image 2">
            <a:extLst>
              <a:ext uri="{FF2B5EF4-FFF2-40B4-BE49-F238E27FC236}">
                <a16:creationId xmlns:a16="http://schemas.microsoft.com/office/drawing/2014/main" id="{1F330906-50FB-4F3B-833B-C2CF0F83A5DD}"/>
              </a:ext>
            </a:extLst>
          </p:cNvPr>
          <p:cNvPicPr>
            <a:picLocks noChangeAspect="1"/>
          </p:cNvPicPr>
          <p:nvPr/>
        </p:nvPicPr>
        <p:blipFill>
          <a:blip r:embed="rId3"/>
          <a:stretch>
            <a:fillRect/>
          </a:stretch>
        </p:blipFill>
        <p:spPr>
          <a:xfrm>
            <a:off x="958727" y="1018227"/>
            <a:ext cx="11113937" cy="5116213"/>
          </a:xfrm>
          <a:prstGeom prst="rect">
            <a:avLst/>
          </a:prstGeom>
        </p:spPr>
      </p:pic>
    </p:spTree>
    <p:extLst>
      <p:ext uri="{BB962C8B-B14F-4D97-AF65-F5344CB8AC3E}">
        <p14:creationId xmlns:p14="http://schemas.microsoft.com/office/powerpoint/2010/main" val="15965764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Azure </a:t>
            </a:r>
            <a:r>
              <a:rPr lang="fr-FR" dirty="0" err="1"/>
              <a:t>Market</a:t>
            </a:r>
            <a:r>
              <a:rPr lang="fr-FR" dirty="0"/>
              <a:t> Place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dirty="0"/>
          </a:p>
        </p:txBody>
      </p:sp>
      <p:pic>
        <p:nvPicPr>
          <p:cNvPr id="9" name="Image 8">
            <a:hlinkClick r:id="rId3"/>
            <a:extLst>
              <a:ext uri="{FF2B5EF4-FFF2-40B4-BE49-F238E27FC236}">
                <a16:creationId xmlns:a16="http://schemas.microsoft.com/office/drawing/2014/main" id="{8492B5B9-E88A-4C73-B93F-CE1CBDA0D412}"/>
              </a:ext>
            </a:extLst>
          </p:cNvPr>
          <p:cNvPicPr>
            <a:picLocks noChangeAspect="1"/>
          </p:cNvPicPr>
          <p:nvPr/>
        </p:nvPicPr>
        <p:blipFill rotWithShape="1">
          <a:blip r:embed="rId4">
            <a:extLst>
              <a:ext uri="{28A0092B-C50C-407E-A947-70E740481C1C}">
                <a14:useLocalDpi xmlns:a14="http://schemas.microsoft.com/office/drawing/2010/main" val="0"/>
              </a:ext>
            </a:extLst>
          </a:blip>
          <a:srcRect l="4252" t="24605" r="3611" b="24366"/>
          <a:stretch/>
        </p:blipFill>
        <p:spPr>
          <a:xfrm>
            <a:off x="9912424" y="2786842"/>
            <a:ext cx="700336" cy="290909"/>
          </a:xfrm>
          <a:prstGeom prst="rect">
            <a:avLst/>
          </a:prstGeom>
        </p:spPr>
      </p:pic>
      <p:sp>
        <p:nvSpPr>
          <p:cNvPr id="7" name="Rectangle 6">
            <a:extLst>
              <a:ext uri="{FF2B5EF4-FFF2-40B4-BE49-F238E27FC236}">
                <a16:creationId xmlns:a16="http://schemas.microsoft.com/office/drawing/2014/main" id="{2F1C115A-B066-4187-824F-7D5759A19B42}"/>
              </a:ext>
            </a:extLst>
          </p:cNvPr>
          <p:cNvSpPr/>
          <p:nvPr/>
        </p:nvSpPr>
        <p:spPr>
          <a:xfrm>
            <a:off x="8976320" y="1418434"/>
            <a:ext cx="3024336" cy="1200329"/>
          </a:xfrm>
          <a:prstGeom prst="rect">
            <a:avLst/>
          </a:prstGeom>
        </p:spPr>
        <p:txBody>
          <a:bodyPr wrap="square">
            <a:spAutoFit/>
          </a:bodyPr>
          <a:lstStyle/>
          <a:p>
            <a:pPr marL="171450" indent="-171450">
              <a:buFont typeface="Wingdings" panose="05000000000000000000" pitchFamily="2" charset="2"/>
              <a:buChar char="§"/>
            </a:pPr>
            <a:r>
              <a:rPr lang="fr-FR" b="1" dirty="0"/>
              <a:t>Plus de 4000 Solutions certifiées et préconfigurées pour Azure</a:t>
            </a:r>
          </a:p>
        </p:txBody>
      </p:sp>
      <p:pic>
        <p:nvPicPr>
          <p:cNvPr id="6" name="Image 5">
            <a:extLst>
              <a:ext uri="{FF2B5EF4-FFF2-40B4-BE49-F238E27FC236}">
                <a16:creationId xmlns:a16="http://schemas.microsoft.com/office/drawing/2014/main" id="{F40A2BAA-122A-4450-9CA9-8DB33D6E4F80}"/>
              </a:ext>
            </a:extLst>
          </p:cNvPr>
          <p:cNvPicPr>
            <a:picLocks noChangeAspect="1"/>
          </p:cNvPicPr>
          <p:nvPr/>
        </p:nvPicPr>
        <p:blipFill>
          <a:blip r:embed="rId5"/>
          <a:stretch>
            <a:fillRect/>
          </a:stretch>
        </p:blipFill>
        <p:spPr>
          <a:xfrm>
            <a:off x="462072" y="1196752"/>
            <a:ext cx="8161394" cy="5301208"/>
          </a:xfrm>
          <a:prstGeom prst="rect">
            <a:avLst/>
          </a:prstGeom>
        </p:spPr>
      </p:pic>
      <p:pic>
        <p:nvPicPr>
          <p:cNvPr id="10" name="Image 9">
            <a:extLst>
              <a:ext uri="{FF2B5EF4-FFF2-40B4-BE49-F238E27FC236}">
                <a16:creationId xmlns:a16="http://schemas.microsoft.com/office/drawing/2014/main" id="{3AFAE0EF-28D1-457D-B799-2F649AE7960E}"/>
              </a:ext>
            </a:extLst>
          </p:cNvPr>
          <p:cNvPicPr>
            <a:picLocks noChangeAspect="1"/>
          </p:cNvPicPr>
          <p:nvPr/>
        </p:nvPicPr>
        <p:blipFill rotWithShape="1">
          <a:blip r:embed="rId6"/>
          <a:srcRect l="19288" t="34772" r="54725" b="29332"/>
          <a:stretch/>
        </p:blipFill>
        <p:spPr>
          <a:xfrm>
            <a:off x="8832304" y="3717032"/>
            <a:ext cx="3168352" cy="2376264"/>
          </a:xfrm>
          <a:prstGeom prst="rect">
            <a:avLst/>
          </a:prstGeom>
        </p:spPr>
      </p:pic>
    </p:spTree>
    <p:extLst>
      <p:ext uri="{BB962C8B-B14F-4D97-AF65-F5344CB8AC3E}">
        <p14:creationId xmlns:p14="http://schemas.microsoft.com/office/powerpoint/2010/main" val="35651646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Offres Cloud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7" name="Espace réservé du contenu 2">
            <a:extLst>
              <a:ext uri="{FF2B5EF4-FFF2-40B4-BE49-F238E27FC236}">
                <a16:creationId xmlns:a16="http://schemas.microsoft.com/office/drawing/2014/main" id="{A86F7119-7FE4-4CF3-923B-59B25B154B7E}"/>
              </a:ext>
            </a:extLst>
          </p:cNvPr>
          <p:cNvSpPr txBox="1">
            <a:spLocks/>
          </p:cNvSpPr>
          <p:nvPr/>
        </p:nvSpPr>
        <p:spPr>
          <a:xfrm>
            <a:off x="323392" y="1104900"/>
            <a:ext cx="10957184" cy="592450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IaaS	: Microsoft Azure</a:t>
            </a:r>
          </a:p>
          <a:p>
            <a:pPr lvl="1">
              <a:tabLst>
                <a:tab pos="1079500" algn="l"/>
              </a:tabLst>
              <a:defRPr/>
            </a:pPr>
            <a:r>
              <a:rPr lang="fr-FR" dirty="0"/>
              <a:t>PaaS	: Microsoft Azure</a:t>
            </a:r>
          </a:p>
          <a:p>
            <a:pPr lvl="1">
              <a:tabLst>
                <a:tab pos="1079500" algn="l"/>
              </a:tabLst>
              <a:defRPr/>
            </a:pPr>
            <a:r>
              <a:rPr lang="fr-FR" dirty="0"/>
              <a:t>SaaS	: </a:t>
            </a:r>
          </a:p>
          <a:p>
            <a:pPr lvl="2">
              <a:tabLst>
                <a:tab pos="1079500" algn="l"/>
              </a:tabLst>
              <a:defRPr/>
            </a:pPr>
            <a:r>
              <a:rPr lang="fr-FR" dirty="0"/>
              <a:t>Office 365 (Exchange, Skype, SharePoint, Office </a:t>
            </a:r>
            <a:r>
              <a:rPr lang="fr-FR" dirty="0" err="1"/>
              <a:t>Oneline</a:t>
            </a:r>
            <a:r>
              <a:rPr lang="fr-FR" dirty="0"/>
              <a:t> &amp; </a:t>
            </a:r>
            <a:r>
              <a:rPr lang="fr-FR" dirty="0" err="1"/>
              <a:t>OnPremise</a:t>
            </a:r>
            <a:r>
              <a:rPr lang="fr-FR" dirty="0"/>
              <a:t>, …)</a:t>
            </a:r>
          </a:p>
          <a:p>
            <a:pPr lvl="2">
              <a:tabLst>
                <a:tab pos="1079500" algn="l"/>
              </a:tabLst>
              <a:defRPr/>
            </a:pPr>
            <a:r>
              <a:rPr lang="fr-FR" dirty="0"/>
              <a:t>Yammer</a:t>
            </a:r>
          </a:p>
          <a:p>
            <a:pPr lvl="2">
              <a:tabLst>
                <a:tab pos="1079500" algn="l"/>
              </a:tabLst>
              <a:defRPr/>
            </a:pPr>
            <a:r>
              <a:rPr lang="fr-FR" dirty="0"/>
              <a:t>Dynamics 365 (ERP)</a:t>
            </a:r>
          </a:p>
          <a:p>
            <a:pPr lvl="2">
              <a:tabLst>
                <a:tab pos="1079500" algn="l"/>
              </a:tabLst>
              <a:defRPr/>
            </a:pPr>
            <a:r>
              <a:rPr lang="fr-FR" dirty="0"/>
              <a:t>Outlook.com / OneDrive</a:t>
            </a:r>
          </a:p>
          <a:p>
            <a:pPr lvl="2">
              <a:tabLst>
                <a:tab pos="1079500" algn="l"/>
              </a:tabLst>
              <a:defRPr/>
            </a:pPr>
            <a:r>
              <a:rPr lang="fr-FR" dirty="0" err="1"/>
              <a:t>MarketPlace</a:t>
            </a:r>
            <a:r>
              <a:rPr lang="fr-FR" dirty="0"/>
              <a:t> Azure pour </a:t>
            </a:r>
            <a:br>
              <a:rPr lang="fr-FR" dirty="0"/>
            </a:br>
            <a:r>
              <a:rPr lang="fr-FR" dirty="0"/>
              <a:t>		    les éditeurs</a:t>
            </a:r>
          </a:p>
          <a:p>
            <a:pPr lvl="2">
              <a:tabLst>
                <a:tab pos="1079500" algn="l"/>
              </a:tabLst>
              <a:defRPr/>
            </a:pPr>
            <a:r>
              <a:rPr lang="fr-FR" dirty="0"/>
              <a:t>…</a:t>
            </a:r>
          </a:p>
          <a:p>
            <a:pPr lvl="1">
              <a:tabLst>
                <a:tab pos="1079500" algn="l"/>
              </a:tabLst>
              <a:defRPr/>
            </a:pPr>
            <a:endParaRPr lang="fr-FR" dirty="0"/>
          </a:p>
          <a:p>
            <a:pPr lvl="1">
              <a:tabLst>
                <a:tab pos="1079500" algn="l"/>
              </a:tabLst>
              <a:defRPr/>
            </a:pPr>
            <a:r>
              <a:rPr lang="fr-FR" dirty="0"/>
              <a:t>Ces offres sont constituées</a:t>
            </a:r>
            <a:br>
              <a:rPr lang="fr-FR" dirty="0"/>
            </a:br>
            <a:r>
              <a:rPr lang="fr-FR" dirty="0"/>
              <a:t>d’une gamme croissante </a:t>
            </a:r>
            <a:br>
              <a:rPr lang="fr-FR" dirty="0"/>
            </a:br>
            <a:r>
              <a:rPr lang="fr-FR" dirty="0"/>
              <a:t>de services intégrés</a:t>
            </a:r>
          </a:p>
          <a:p>
            <a:pPr lvl="1">
              <a:tabLst>
                <a:tab pos="1079500" algn="l"/>
              </a:tabLst>
              <a:defRPr/>
            </a:pPr>
            <a:endParaRPr lang="fr-FR" dirty="0"/>
          </a:p>
          <a:p>
            <a:pPr lvl="1">
              <a:tabLst>
                <a:tab pos="1079500" algn="l"/>
              </a:tabLst>
              <a:defRPr/>
            </a:pPr>
            <a:r>
              <a:rPr lang="fr-FR" sz="1400" b="1" dirty="0"/>
              <a:t>Répertoire des services Azure :</a:t>
            </a:r>
          </a:p>
          <a:p>
            <a:pPr lvl="1">
              <a:tabLst>
                <a:tab pos="1079500" algn="l"/>
              </a:tabLst>
              <a:defRPr/>
            </a:pPr>
            <a:r>
              <a:rPr lang="fr-FR" sz="1200" dirty="0">
                <a:hlinkClick r:id="rId3"/>
              </a:rPr>
              <a:t>https://azure.microsoft.com/fr-fr/services/</a:t>
            </a:r>
            <a:r>
              <a:rPr lang="fr-FR" sz="1200" dirty="0"/>
              <a:t>  </a:t>
            </a:r>
          </a:p>
          <a:p>
            <a:pPr lvl="1">
              <a:tabLst>
                <a:tab pos="1079500" algn="l"/>
              </a:tabLst>
              <a:defRPr/>
            </a:pPr>
            <a:endParaRPr lang="fr-FR" sz="1400" b="1" dirty="0"/>
          </a:p>
          <a:p>
            <a:pPr lvl="1">
              <a:tabLst>
                <a:tab pos="1079500" algn="l"/>
              </a:tabLst>
              <a:defRPr/>
            </a:pPr>
            <a:r>
              <a:rPr lang="fr-FR" sz="1400" b="1" dirty="0"/>
              <a:t>Roadmap Azure </a:t>
            </a:r>
            <a:r>
              <a:rPr lang="fr-FR" sz="1400" dirty="0"/>
              <a:t>: </a:t>
            </a:r>
          </a:p>
          <a:p>
            <a:pPr lvl="1">
              <a:tabLst>
                <a:tab pos="1079500" algn="l"/>
              </a:tabLst>
              <a:defRPr/>
            </a:pPr>
            <a:r>
              <a:rPr lang="fr-FR" sz="1200" dirty="0">
                <a:hlinkClick r:id="rId4"/>
              </a:rPr>
              <a:t>https://azure.microsoft.com/en-us/roadmap/</a:t>
            </a:r>
            <a:r>
              <a:rPr lang="fr-FR" sz="1200" dirty="0"/>
              <a:t> </a:t>
            </a:r>
          </a:p>
          <a:p>
            <a:pPr lvl="1">
              <a:tabLst>
                <a:tab pos="1079500" algn="l"/>
              </a:tabLst>
              <a:defRPr/>
            </a:pPr>
            <a:endParaRPr lang="fr-FR" sz="2000" dirty="0"/>
          </a:p>
          <a:p>
            <a:pPr lvl="2">
              <a:buFont typeface="Arial" panose="020B0604020202020204" pitchFamily="34" charset="0"/>
              <a:buNone/>
              <a:defRPr/>
            </a:pPr>
            <a:endParaRPr lang="fr-FR" sz="2000" dirty="0"/>
          </a:p>
        </p:txBody>
      </p:sp>
      <p:pic>
        <p:nvPicPr>
          <p:cNvPr id="8" name="Image 7">
            <a:extLst>
              <a:ext uri="{FF2B5EF4-FFF2-40B4-BE49-F238E27FC236}">
                <a16:creationId xmlns:a16="http://schemas.microsoft.com/office/drawing/2014/main" id="{24BD3C88-475F-40AB-BA3D-8FA0870FADE3}"/>
              </a:ext>
            </a:extLst>
          </p:cNvPr>
          <p:cNvPicPr>
            <a:picLocks noChangeAspect="1"/>
          </p:cNvPicPr>
          <p:nvPr/>
        </p:nvPicPr>
        <p:blipFill>
          <a:blip r:embed="rId5"/>
          <a:stretch>
            <a:fillRect/>
          </a:stretch>
        </p:blipFill>
        <p:spPr>
          <a:xfrm>
            <a:off x="3863752" y="2771917"/>
            <a:ext cx="8258867" cy="3897443"/>
          </a:xfrm>
          <a:prstGeom prst="rect">
            <a:avLst/>
          </a:prstGeom>
        </p:spPr>
      </p:pic>
    </p:spTree>
    <p:extLst>
      <p:ext uri="{BB962C8B-B14F-4D97-AF65-F5344CB8AC3E}">
        <p14:creationId xmlns:p14="http://schemas.microsoft.com/office/powerpoint/2010/main" val="33973087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Régions &amp; Datacenter</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3" name="Image 2">
            <a:extLst>
              <a:ext uri="{FF2B5EF4-FFF2-40B4-BE49-F238E27FC236}">
                <a16:creationId xmlns:a16="http://schemas.microsoft.com/office/drawing/2014/main" id="{0C91F9AE-4CB8-465A-AC05-3E71BF77CA6E}"/>
              </a:ext>
            </a:extLst>
          </p:cNvPr>
          <p:cNvPicPr>
            <a:picLocks noChangeAspect="1"/>
          </p:cNvPicPr>
          <p:nvPr/>
        </p:nvPicPr>
        <p:blipFill>
          <a:blip r:embed="rId3"/>
          <a:stretch>
            <a:fillRect/>
          </a:stretch>
        </p:blipFill>
        <p:spPr>
          <a:xfrm>
            <a:off x="914401" y="1138429"/>
            <a:ext cx="9877192" cy="5314907"/>
          </a:xfrm>
          <a:prstGeom prst="rect">
            <a:avLst/>
          </a:prstGeom>
          <a:ln>
            <a:solidFill>
              <a:schemeClr val="tx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79104D3D-7907-4AF4-8B13-1F178B491D6B}"/>
              </a:ext>
            </a:extLst>
          </p:cNvPr>
          <p:cNvSpPr/>
          <p:nvPr/>
        </p:nvSpPr>
        <p:spPr>
          <a:xfrm>
            <a:off x="7896200" y="1196752"/>
            <a:ext cx="2679644" cy="923330"/>
          </a:xfrm>
          <a:prstGeom prst="rect">
            <a:avLst/>
          </a:prstGeom>
        </p:spPr>
        <p:txBody>
          <a:bodyPr wrap="none">
            <a:spAutoFit/>
          </a:bodyPr>
          <a:lstStyle/>
          <a:p>
            <a:r>
              <a:rPr lang="fr-FR" b="1" dirty="0">
                <a:solidFill>
                  <a:schemeClr val="bg1"/>
                </a:solidFill>
                <a:latin typeface="Segoe UI" panose="020B0502040204020203" pitchFamily="34" charset="0"/>
              </a:rPr>
              <a:t>Régions</a:t>
            </a:r>
          </a:p>
          <a:p>
            <a:r>
              <a:rPr lang="fr-FR" b="1" i="0" dirty="0">
                <a:solidFill>
                  <a:schemeClr val="bg1"/>
                </a:solidFill>
                <a:effectLst/>
                <a:latin typeface="Segoe UI" panose="020B0502040204020203" pitchFamily="34" charset="0"/>
              </a:rPr>
              <a:t>Zo</a:t>
            </a:r>
            <a:r>
              <a:rPr lang="fr-FR" b="1" dirty="0">
                <a:solidFill>
                  <a:schemeClr val="bg1"/>
                </a:solidFill>
                <a:latin typeface="Segoe UI" panose="020B0502040204020203" pitchFamily="34" charset="0"/>
              </a:rPr>
              <a:t>nes </a:t>
            </a:r>
            <a:r>
              <a:rPr lang="fr-FR" b="1" dirty="0">
                <a:solidFill>
                  <a:schemeClr val="bg1"/>
                </a:solidFill>
                <a:latin typeface="Segoe UI" panose="020B0502040204020203" pitchFamily="34" charset="0"/>
                <a:hlinkClick r:id="rId4"/>
              </a:rPr>
              <a:t>Géographiques</a:t>
            </a:r>
            <a:endParaRPr lang="fr-FR" b="1" dirty="0">
              <a:solidFill>
                <a:schemeClr val="bg1"/>
              </a:solidFill>
              <a:latin typeface="Segoe UI" panose="020B0502040204020203" pitchFamily="34" charset="0"/>
            </a:endParaRPr>
          </a:p>
          <a:p>
            <a:r>
              <a:rPr lang="fr-FR" b="1" i="0" dirty="0">
                <a:solidFill>
                  <a:schemeClr val="bg1"/>
                </a:solidFill>
                <a:effectLst/>
                <a:latin typeface="Segoe UI" panose="020B0502040204020203" pitchFamily="34" charset="0"/>
              </a:rPr>
              <a:t>Zones de disponibilités</a:t>
            </a:r>
          </a:p>
        </p:txBody>
      </p:sp>
      <p:sp>
        <p:nvSpPr>
          <p:cNvPr id="7" name="Rectangle 6">
            <a:extLst>
              <a:ext uri="{FF2B5EF4-FFF2-40B4-BE49-F238E27FC236}">
                <a16:creationId xmlns:a16="http://schemas.microsoft.com/office/drawing/2014/main" id="{35B6F032-8BF9-4CD4-AD5A-72A4070AC247}"/>
              </a:ext>
            </a:extLst>
          </p:cNvPr>
          <p:cNvSpPr/>
          <p:nvPr/>
        </p:nvSpPr>
        <p:spPr>
          <a:xfrm>
            <a:off x="1465987" y="2154277"/>
            <a:ext cx="2579617" cy="307777"/>
          </a:xfrm>
          <a:prstGeom prst="rect">
            <a:avLst/>
          </a:prstGeom>
        </p:spPr>
        <p:txBody>
          <a:bodyPr wrap="none">
            <a:spAutoFit/>
          </a:bodyPr>
          <a:lstStyle/>
          <a:p>
            <a:r>
              <a:rPr lang="fr-FR" sz="1400" dirty="0">
                <a:solidFill>
                  <a:schemeClr val="bg1"/>
                </a:solidFill>
                <a:latin typeface="Segoe UI" panose="020B0502040204020203" pitchFamily="34" charset="0"/>
              </a:rPr>
              <a:t>America du Nord (17 régions)</a:t>
            </a:r>
            <a:endParaRPr lang="fr-FR" sz="1400" dirty="0"/>
          </a:p>
        </p:txBody>
      </p:sp>
      <p:sp>
        <p:nvSpPr>
          <p:cNvPr id="8" name="Rectangle 7">
            <a:extLst>
              <a:ext uri="{FF2B5EF4-FFF2-40B4-BE49-F238E27FC236}">
                <a16:creationId xmlns:a16="http://schemas.microsoft.com/office/drawing/2014/main" id="{5A35C16B-A354-4282-BE3A-DAEB49030B59}"/>
              </a:ext>
            </a:extLst>
          </p:cNvPr>
          <p:cNvSpPr/>
          <p:nvPr/>
        </p:nvSpPr>
        <p:spPr>
          <a:xfrm>
            <a:off x="4511824" y="2154277"/>
            <a:ext cx="1731628" cy="307777"/>
          </a:xfrm>
          <a:prstGeom prst="rect">
            <a:avLst/>
          </a:prstGeom>
        </p:spPr>
        <p:txBody>
          <a:bodyPr wrap="none">
            <a:spAutoFit/>
          </a:bodyPr>
          <a:lstStyle/>
          <a:p>
            <a:r>
              <a:rPr lang="fr-FR" sz="1400" dirty="0">
                <a:solidFill>
                  <a:schemeClr val="bg1"/>
                </a:solidFill>
                <a:latin typeface="Segoe UI" panose="020B0502040204020203" pitchFamily="34" charset="0"/>
              </a:rPr>
              <a:t>Europe (14 régions)</a:t>
            </a:r>
            <a:endParaRPr lang="fr-FR" sz="1400" dirty="0"/>
          </a:p>
        </p:txBody>
      </p:sp>
      <p:sp>
        <p:nvSpPr>
          <p:cNvPr id="9" name="Rectangle 8">
            <a:extLst>
              <a:ext uri="{FF2B5EF4-FFF2-40B4-BE49-F238E27FC236}">
                <a16:creationId xmlns:a16="http://schemas.microsoft.com/office/drawing/2014/main" id="{81A0C61E-5BD1-4D43-A211-8651C7444EBE}"/>
              </a:ext>
            </a:extLst>
          </p:cNvPr>
          <p:cNvSpPr/>
          <p:nvPr/>
        </p:nvSpPr>
        <p:spPr>
          <a:xfrm>
            <a:off x="7968208" y="2154277"/>
            <a:ext cx="2266839" cy="307777"/>
          </a:xfrm>
          <a:prstGeom prst="rect">
            <a:avLst/>
          </a:prstGeom>
        </p:spPr>
        <p:txBody>
          <a:bodyPr wrap="none">
            <a:spAutoFit/>
          </a:bodyPr>
          <a:lstStyle/>
          <a:p>
            <a:r>
              <a:rPr lang="fr-FR" sz="1400" dirty="0">
                <a:solidFill>
                  <a:schemeClr val="bg1"/>
                </a:solidFill>
                <a:latin typeface="Segoe UI" panose="020B0502040204020203" pitchFamily="34" charset="0"/>
              </a:rPr>
              <a:t>Asie Pacifique (17 régions)</a:t>
            </a:r>
            <a:endParaRPr lang="fr-FR" sz="1400" dirty="0"/>
          </a:p>
        </p:txBody>
      </p:sp>
      <p:sp>
        <p:nvSpPr>
          <p:cNvPr id="10" name="Rectangle 9">
            <a:extLst>
              <a:ext uri="{FF2B5EF4-FFF2-40B4-BE49-F238E27FC236}">
                <a16:creationId xmlns:a16="http://schemas.microsoft.com/office/drawing/2014/main" id="{2929EB4D-472A-4C14-B25D-DC3709A8AE80}"/>
              </a:ext>
            </a:extLst>
          </p:cNvPr>
          <p:cNvSpPr/>
          <p:nvPr/>
        </p:nvSpPr>
        <p:spPr>
          <a:xfrm>
            <a:off x="6312024" y="4869160"/>
            <a:ext cx="3017108" cy="307777"/>
          </a:xfrm>
          <a:prstGeom prst="rect">
            <a:avLst/>
          </a:prstGeom>
        </p:spPr>
        <p:txBody>
          <a:bodyPr wrap="none">
            <a:spAutoFit/>
          </a:bodyPr>
          <a:lstStyle/>
          <a:p>
            <a:r>
              <a:rPr lang="fr-FR" sz="1400" dirty="0">
                <a:solidFill>
                  <a:schemeClr val="bg1"/>
                </a:solidFill>
                <a:latin typeface="Segoe UI" panose="020B0502040204020203" pitchFamily="34" charset="0"/>
              </a:rPr>
              <a:t>Moyen-Orient &amp; Afrique (4 régions)</a:t>
            </a:r>
            <a:endParaRPr lang="fr-FR" sz="1400" dirty="0"/>
          </a:p>
        </p:txBody>
      </p:sp>
      <p:sp>
        <p:nvSpPr>
          <p:cNvPr id="11" name="Rectangle 10">
            <a:extLst>
              <a:ext uri="{FF2B5EF4-FFF2-40B4-BE49-F238E27FC236}">
                <a16:creationId xmlns:a16="http://schemas.microsoft.com/office/drawing/2014/main" id="{7599D705-21DB-46B2-BCD0-294B9CE784AD}"/>
              </a:ext>
            </a:extLst>
          </p:cNvPr>
          <p:cNvSpPr/>
          <p:nvPr/>
        </p:nvSpPr>
        <p:spPr>
          <a:xfrm>
            <a:off x="1036289" y="4441560"/>
            <a:ext cx="2858796" cy="307777"/>
          </a:xfrm>
          <a:prstGeom prst="rect">
            <a:avLst/>
          </a:prstGeom>
        </p:spPr>
        <p:txBody>
          <a:bodyPr wrap="none">
            <a:spAutoFit/>
          </a:bodyPr>
          <a:lstStyle/>
          <a:p>
            <a:r>
              <a:rPr lang="fr-FR" sz="1400" dirty="0">
                <a:solidFill>
                  <a:schemeClr val="bg1"/>
                </a:solidFill>
                <a:latin typeface="Segoe UI" panose="020B0502040204020203" pitchFamily="34" charset="0"/>
              </a:rPr>
              <a:t>+ 2 régions Secret Gouvernement</a:t>
            </a:r>
            <a:endParaRPr lang="fr-FR" sz="1400" dirty="0"/>
          </a:p>
        </p:txBody>
      </p:sp>
      <p:pic>
        <p:nvPicPr>
          <p:cNvPr id="13" name="Image 12">
            <a:hlinkClick r:id="rId5"/>
            <a:extLst>
              <a:ext uri="{FF2B5EF4-FFF2-40B4-BE49-F238E27FC236}">
                <a16:creationId xmlns:a16="http://schemas.microsoft.com/office/drawing/2014/main" id="{116C053E-4702-4E89-8E74-ED003A72A5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2034" y="5792238"/>
            <a:ext cx="661098" cy="661098"/>
          </a:xfrm>
          <a:prstGeom prst="rect">
            <a:avLst/>
          </a:prstGeom>
        </p:spPr>
      </p:pic>
    </p:spTree>
    <p:extLst>
      <p:ext uri="{BB962C8B-B14F-4D97-AF65-F5344CB8AC3E}">
        <p14:creationId xmlns:p14="http://schemas.microsoft.com/office/powerpoint/2010/main" val="11623830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Evolution des datacenter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8" name="Image 7">
            <a:extLst>
              <a:ext uri="{FF2B5EF4-FFF2-40B4-BE49-F238E27FC236}">
                <a16:creationId xmlns:a16="http://schemas.microsoft.com/office/drawing/2014/main" id="{D17A058F-A241-4CC9-832E-6AF55D002400}"/>
              </a:ext>
            </a:extLst>
          </p:cNvPr>
          <p:cNvPicPr>
            <a:picLocks noChangeAspect="1"/>
          </p:cNvPicPr>
          <p:nvPr/>
        </p:nvPicPr>
        <p:blipFill rotWithShape="1">
          <a:blip r:embed="rId3">
            <a:extLst>
              <a:ext uri="{28A0092B-C50C-407E-A947-70E740481C1C}">
                <a14:useLocalDpi xmlns:a14="http://schemas.microsoft.com/office/drawing/2010/main" val="0"/>
              </a:ext>
            </a:extLst>
          </a:blip>
          <a:srcRect t="11146"/>
          <a:stretch/>
        </p:blipFill>
        <p:spPr>
          <a:xfrm>
            <a:off x="974872" y="952819"/>
            <a:ext cx="10439400" cy="5645056"/>
          </a:xfrm>
          <a:prstGeom prst="rect">
            <a:avLst/>
          </a:prstGeom>
        </p:spPr>
      </p:pic>
    </p:spTree>
    <p:extLst>
      <p:ext uri="{BB962C8B-B14F-4D97-AF65-F5344CB8AC3E}">
        <p14:creationId xmlns:p14="http://schemas.microsoft.com/office/powerpoint/2010/main" val="8411742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Microsoft Datacenter</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6" name="Image 5" descr="Une image contenant herbe, extérieur, bâtiment&#10;&#10;Description générée avec un niveau de confiance élevé">
            <a:extLst>
              <a:ext uri="{FF2B5EF4-FFF2-40B4-BE49-F238E27FC236}">
                <a16:creationId xmlns:a16="http://schemas.microsoft.com/office/drawing/2014/main" id="{CBB8DC61-7367-4A33-A425-96685F89A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35" y="1308299"/>
            <a:ext cx="7134901" cy="4280941"/>
          </a:xfrm>
          <a:prstGeom prst="rect">
            <a:avLst/>
          </a:prstGeom>
          <a:ln w="6350">
            <a:solidFill>
              <a:schemeClr val="tx1"/>
            </a:solidFill>
          </a:ln>
          <a:effectLst>
            <a:outerShdw blurRad="50800" dist="38100" dir="2700000" algn="tl" rotWithShape="0">
              <a:prstClr val="black">
                <a:alpha val="40000"/>
              </a:prstClr>
            </a:outerShdw>
          </a:effectLst>
        </p:spPr>
      </p:pic>
      <p:pic>
        <p:nvPicPr>
          <p:cNvPr id="8" name="Image 7" descr="Une image contenant bâtiment, intérieur, cuisine&#10;&#10;Description générée avec un niveau de confiance très élevé">
            <a:extLst>
              <a:ext uri="{FF2B5EF4-FFF2-40B4-BE49-F238E27FC236}">
                <a16:creationId xmlns:a16="http://schemas.microsoft.com/office/drawing/2014/main" id="{12359811-6294-459B-9702-AC0B4A4383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088" y="2726495"/>
            <a:ext cx="4913784" cy="3512446"/>
          </a:xfrm>
          <a:prstGeom prst="rect">
            <a:avLst/>
          </a:prstGeom>
          <a:ln w="6350">
            <a:solidFill>
              <a:schemeClr val="tx1"/>
            </a:solidFill>
          </a:ln>
          <a:effectLst>
            <a:outerShdw blurRad="50800" dist="38100" dir="2700000" algn="tl" rotWithShape="0">
              <a:prstClr val="black">
                <a:alpha val="40000"/>
              </a:prstClr>
            </a:outerShdw>
          </a:effectLst>
        </p:spPr>
      </p:pic>
      <p:pic>
        <p:nvPicPr>
          <p:cNvPr id="10" name="Image 9" descr="Une image contenant eau, bateau, extérieur, petit&#10;&#10;Description générée avec un niveau de confiance très élevé">
            <a:extLst>
              <a:ext uri="{FF2B5EF4-FFF2-40B4-BE49-F238E27FC236}">
                <a16:creationId xmlns:a16="http://schemas.microsoft.com/office/drawing/2014/main" id="{D5C14C89-FF3D-44C7-B74D-21A36D06E7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9696" y="4365104"/>
            <a:ext cx="3170346" cy="2114621"/>
          </a:xfrm>
          <a:prstGeom prst="rect">
            <a:avLst/>
          </a:prstGeom>
          <a:ln w="6350">
            <a:solidFill>
              <a:schemeClr val="tx1"/>
            </a:solidFill>
          </a:ln>
          <a:effectLst>
            <a:outerShdw blurRad="50800" dist="38100" dir="2700000" algn="tl" rotWithShape="0">
              <a:prstClr val="black">
                <a:alpha val="40000"/>
              </a:prstClr>
            </a:outerShdw>
          </a:effectLst>
        </p:spPr>
      </p:pic>
      <p:pic>
        <p:nvPicPr>
          <p:cNvPr id="12" name="Image 11" descr="Une image contenant texte&#10;&#10;Description générée avec un niveau de confiance élevé">
            <a:extLst>
              <a:ext uri="{FF2B5EF4-FFF2-40B4-BE49-F238E27FC236}">
                <a16:creationId xmlns:a16="http://schemas.microsoft.com/office/drawing/2014/main" id="{3A425D26-0C15-4DC0-99BD-220D3D65AC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6120" y="188640"/>
            <a:ext cx="2997971" cy="3240360"/>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479742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Modes de souscription sur Azure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a:xfrm>
            <a:off x="60472" y="86842"/>
            <a:ext cx="914400" cy="914400"/>
          </a:xfrm>
        </p:spPr>
        <p:txBody>
          <a:bodyPr/>
          <a:lstStyle/>
          <a:p>
            <a:r>
              <a:rPr lang="fr-FR" dirty="0"/>
              <a:t> </a:t>
            </a:r>
          </a:p>
        </p:txBody>
      </p:sp>
      <p:sp>
        <p:nvSpPr>
          <p:cNvPr id="9" name="Espace réservé du contenu 2">
            <a:extLst>
              <a:ext uri="{FF2B5EF4-FFF2-40B4-BE49-F238E27FC236}">
                <a16:creationId xmlns:a16="http://schemas.microsoft.com/office/drawing/2014/main" id="{C2D3BBEC-811E-484D-A70C-B6C3BD54457C}"/>
              </a:ext>
            </a:extLst>
          </p:cNvPr>
          <p:cNvSpPr txBox="1">
            <a:spLocks/>
          </p:cNvSpPr>
          <p:nvPr/>
        </p:nvSpPr>
        <p:spPr>
          <a:xfrm>
            <a:off x="323392" y="1104900"/>
            <a:ext cx="9373008" cy="592450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sz="1600" b="1" dirty="0"/>
              <a:t>Notions</a:t>
            </a:r>
            <a:r>
              <a:rPr lang="fr-FR" sz="1600" dirty="0"/>
              <a:t> : </a:t>
            </a:r>
          </a:p>
          <a:p>
            <a:pPr lvl="2">
              <a:tabLst>
                <a:tab pos="1079500" algn="l"/>
              </a:tabLst>
              <a:defRPr/>
            </a:pPr>
            <a:r>
              <a:rPr lang="fr-FR" sz="1400" dirty="0"/>
              <a:t>Organisation, Compte utilisateur, Abonnement, Licence (SKU, </a:t>
            </a:r>
            <a:r>
              <a:rPr lang="fr-FR" sz="1400" dirty="0" err="1"/>
              <a:t>Products</a:t>
            </a:r>
            <a:r>
              <a:rPr lang="fr-FR" sz="1400" dirty="0"/>
              <a:t>, version d’évaluation)</a:t>
            </a:r>
          </a:p>
          <a:p>
            <a:pPr lvl="1">
              <a:tabLst>
                <a:tab pos="1079500" algn="l"/>
              </a:tabLst>
              <a:defRPr/>
            </a:pPr>
            <a:endParaRPr lang="fr-FR" sz="1600" dirty="0"/>
          </a:p>
          <a:p>
            <a:pPr lvl="1">
              <a:tabLst>
                <a:tab pos="1079500" algn="l"/>
              </a:tabLst>
              <a:defRPr/>
            </a:pPr>
            <a:r>
              <a:rPr lang="fr-FR" sz="1600" b="1" dirty="0"/>
              <a:t>Modes de souscription </a:t>
            </a:r>
            <a:r>
              <a:rPr lang="fr-FR" sz="1600" dirty="0"/>
              <a:t>: </a:t>
            </a:r>
          </a:p>
          <a:p>
            <a:pPr lvl="2">
              <a:tabLst>
                <a:tab pos="1079500" algn="l"/>
              </a:tabLst>
              <a:defRPr/>
            </a:pPr>
            <a:r>
              <a:rPr lang="fr-FR" sz="1400" dirty="0">
                <a:solidFill>
                  <a:srgbClr val="0070AD"/>
                </a:solidFill>
              </a:rPr>
              <a:t>Individuel</a:t>
            </a:r>
            <a:r>
              <a:rPr lang="fr-FR" sz="1400" dirty="0"/>
              <a:t> : Sur le site de Microsoft Azure, abonnement « </a:t>
            </a:r>
            <a:r>
              <a:rPr lang="fr-FR" sz="1400" dirty="0" err="1"/>
              <a:t>Pay</a:t>
            </a:r>
            <a:r>
              <a:rPr lang="fr-FR" sz="1400" dirty="0"/>
              <a:t> as </a:t>
            </a:r>
            <a:r>
              <a:rPr lang="fr-FR" sz="1400" dirty="0" err="1"/>
              <a:t>you</a:t>
            </a:r>
            <a:r>
              <a:rPr lang="fr-FR" sz="1400" dirty="0"/>
              <a:t> go »</a:t>
            </a:r>
          </a:p>
          <a:p>
            <a:pPr lvl="2">
              <a:tabLst>
                <a:tab pos="1079500" algn="l"/>
              </a:tabLst>
              <a:defRPr/>
            </a:pPr>
            <a:r>
              <a:rPr lang="fr-FR" sz="1400" dirty="0">
                <a:solidFill>
                  <a:srgbClr val="0070AD"/>
                </a:solidFill>
                <a:hlinkClick r:id="rId3"/>
              </a:rPr>
              <a:t>Abonnement</a:t>
            </a:r>
            <a:r>
              <a:rPr lang="fr-FR" sz="1400" dirty="0"/>
              <a:t> MSDN : </a:t>
            </a:r>
          </a:p>
          <a:p>
            <a:pPr lvl="3">
              <a:buFont typeface="Wingdings" panose="05000000000000000000" pitchFamily="2" charset="2"/>
              <a:buChar char="§"/>
              <a:tabLst>
                <a:tab pos="1079500" algn="l"/>
              </a:tabLst>
              <a:defRPr/>
            </a:pPr>
            <a:r>
              <a:rPr lang="fr-FR" sz="1200" dirty="0"/>
              <a:t>Souscription via le portail </a:t>
            </a:r>
            <a:r>
              <a:rPr lang="fr-FR" sz="1200" dirty="0">
                <a:hlinkClick r:id="rId4"/>
              </a:rPr>
              <a:t>ITICS</a:t>
            </a:r>
            <a:r>
              <a:rPr lang="fr-FR" sz="1200" dirty="0"/>
              <a:t> </a:t>
            </a:r>
          </a:p>
          <a:p>
            <a:pPr lvl="3">
              <a:buFont typeface="Wingdings" panose="05000000000000000000" pitchFamily="2" charset="2"/>
              <a:buChar char="§"/>
              <a:tabLst>
                <a:tab pos="1079500" algn="l"/>
              </a:tabLst>
              <a:defRPr/>
            </a:pPr>
            <a:r>
              <a:rPr lang="fr-FR" sz="1200" dirty="0"/>
              <a:t>Facturation de l’abonnement directement sur le projet</a:t>
            </a:r>
          </a:p>
          <a:p>
            <a:pPr lvl="3">
              <a:buFont typeface="Wingdings" panose="05000000000000000000" pitchFamily="2" charset="2"/>
              <a:buChar char="§"/>
              <a:tabLst>
                <a:tab pos="1079500" algn="l"/>
              </a:tabLst>
              <a:defRPr/>
            </a:pPr>
            <a:r>
              <a:rPr lang="fr-FR" sz="1200" dirty="0"/>
              <a:t>Facturation des services Azure consommés (au delà du crédit gratuit) sur la carte bancaire renseignée</a:t>
            </a:r>
          </a:p>
          <a:p>
            <a:pPr lvl="3">
              <a:buFont typeface="Wingdings" panose="05000000000000000000" pitchFamily="2" charset="2"/>
              <a:buChar char="§"/>
              <a:tabLst>
                <a:tab pos="1079500" algn="l"/>
              </a:tabLst>
              <a:defRPr/>
            </a:pPr>
            <a:r>
              <a:rPr lang="fr-FR" sz="1200" dirty="0"/>
              <a:t>Licence annuelle des outils de développement Microsoft</a:t>
            </a:r>
          </a:p>
          <a:p>
            <a:pPr lvl="3">
              <a:buFont typeface="Wingdings" panose="05000000000000000000" pitchFamily="2" charset="2"/>
              <a:buChar char="§"/>
              <a:tabLst>
                <a:tab pos="1079500" algn="l"/>
              </a:tabLst>
              <a:defRPr/>
            </a:pPr>
            <a:r>
              <a:rPr lang="fr-FR" sz="1200" dirty="0"/>
              <a:t>4 niveaux de licence : Cout mensuel de 32 à 124 €</a:t>
            </a:r>
          </a:p>
          <a:p>
            <a:pPr lvl="3">
              <a:buFont typeface="Wingdings" panose="05000000000000000000" pitchFamily="2" charset="2"/>
              <a:buChar char="§"/>
              <a:tabLst>
                <a:tab pos="1079500" algn="l"/>
              </a:tabLst>
              <a:defRPr/>
            </a:pPr>
            <a:r>
              <a:rPr lang="fr-FR" sz="1200" dirty="0"/>
              <a:t>Donne droit à du crédit Azure (jusqu’à 130 €)</a:t>
            </a:r>
          </a:p>
          <a:p>
            <a:pPr lvl="2">
              <a:buFont typeface="Wingdings" panose="05000000000000000000" pitchFamily="2" charset="2"/>
              <a:buChar char="§"/>
              <a:tabLst>
                <a:tab pos="1079500" algn="l"/>
              </a:tabLst>
              <a:defRPr/>
            </a:pPr>
            <a:endParaRPr lang="fr-FR" sz="1400" dirty="0">
              <a:solidFill>
                <a:srgbClr val="0070AD"/>
              </a:solidFill>
            </a:endParaRPr>
          </a:p>
          <a:p>
            <a:pPr lvl="2">
              <a:buFont typeface="Wingdings" panose="05000000000000000000" pitchFamily="2" charset="2"/>
              <a:buChar char="§"/>
              <a:tabLst>
                <a:tab pos="1079500" algn="l"/>
              </a:tabLst>
              <a:defRPr/>
            </a:pPr>
            <a:r>
              <a:rPr lang="fr-FR" sz="1400" dirty="0">
                <a:solidFill>
                  <a:srgbClr val="0070AD"/>
                </a:solidFill>
              </a:rPr>
              <a:t>Accord Entreprise </a:t>
            </a:r>
            <a:r>
              <a:rPr lang="fr-FR" sz="1400" dirty="0"/>
              <a:t> : A contractualiser avec Microsoft pour les grandes entreprise</a:t>
            </a:r>
          </a:p>
          <a:p>
            <a:pPr lvl="2">
              <a:buFont typeface="Wingdings" panose="05000000000000000000" pitchFamily="2" charset="2"/>
              <a:buChar char="§"/>
              <a:tabLst>
                <a:tab pos="1079500" algn="l"/>
              </a:tabLst>
              <a:defRPr/>
            </a:pPr>
            <a:r>
              <a:rPr lang="fr-FR" sz="1400" dirty="0">
                <a:solidFill>
                  <a:srgbClr val="0070AD"/>
                </a:solidFill>
              </a:rPr>
              <a:t>Accord Entreprise Cliente</a:t>
            </a:r>
            <a:r>
              <a:rPr lang="fr-FR" sz="1400" dirty="0"/>
              <a:t> :</a:t>
            </a:r>
          </a:p>
          <a:p>
            <a:pPr lvl="2">
              <a:buFont typeface="Wingdings" panose="05000000000000000000" pitchFamily="2" charset="2"/>
              <a:buChar char="§"/>
              <a:tabLst>
                <a:tab pos="1079500" algn="l"/>
              </a:tabLst>
              <a:defRPr/>
            </a:pPr>
            <a:endParaRPr lang="fr-FR" sz="1400" dirty="0">
              <a:solidFill>
                <a:srgbClr val="0070AD"/>
              </a:solidFill>
            </a:endParaRPr>
          </a:p>
          <a:p>
            <a:pPr lvl="2">
              <a:buFont typeface="Wingdings" panose="05000000000000000000" pitchFamily="2" charset="2"/>
              <a:buChar char="§"/>
              <a:tabLst>
                <a:tab pos="1079500" algn="l"/>
              </a:tabLst>
              <a:defRPr/>
            </a:pPr>
            <a:r>
              <a:rPr lang="fr-FR" sz="1400" dirty="0">
                <a:solidFill>
                  <a:srgbClr val="0070AD"/>
                </a:solidFill>
              </a:rPr>
              <a:t>CSP</a:t>
            </a:r>
            <a:r>
              <a:rPr lang="fr-FR" sz="1400" dirty="0"/>
              <a:t> (Microsoft Cloud Solution Provider) : </a:t>
            </a:r>
          </a:p>
          <a:p>
            <a:pPr lvl="3">
              <a:buFont typeface="Wingdings" panose="05000000000000000000" pitchFamily="2" charset="2"/>
              <a:buChar char="§"/>
              <a:tabLst>
                <a:tab pos="1079500" algn="l"/>
              </a:tabLst>
              <a:defRPr/>
            </a:pPr>
            <a:r>
              <a:rPr lang="fr-FR" sz="1200" dirty="0"/>
              <a:t>Facturation par un partenaire Microsoft (85% du prix public via le contrat CSP Capgemini)</a:t>
            </a:r>
          </a:p>
          <a:p>
            <a:pPr lvl="3">
              <a:buFont typeface="Wingdings" panose="05000000000000000000" pitchFamily="2" charset="2"/>
              <a:buChar char="§"/>
              <a:tabLst>
                <a:tab pos="1079500" algn="l"/>
              </a:tabLst>
              <a:defRPr/>
            </a:pPr>
            <a:r>
              <a:rPr lang="fr-FR" sz="1200" dirty="0"/>
              <a:t>Facturation des services Azure consommés directement sur le projet</a:t>
            </a:r>
          </a:p>
          <a:p>
            <a:pPr lvl="2">
              <a:buFont typeface="Wingdings" panose="05000000000000000000" pitchFamily="2" charset="2"/>
              <a:buChar char="§"/>
              <a:tabLst>
                <a:tab pos="1079500" algn="l"/>
              </a:tabLst>
              <a:defRPr/>
            </a:pPr>
            <a:endParaRPr lang="fr-FR" sz="1400" dirty="0"/>
          </a:p>
          <a:p>
            <a:pPr lvl="1">
              <a:tabLst>
                <a:tab pos="1079500" algn="l"/>
              </a:tabLst>
              <a:defRPr/>
            </a:pPr>
            <a:r>
              <a:rPr lang="fr-FR" sz="1600" b="1" dirty="0"/>
              <a:t>Plans de </a:t>
            </a:r>
            <a:r>
              <a:rPr lang="fr-FR" sz="1600" b="1" dirty="0">
                <a:hlinkClick r:id="rId5"/>
              </a:rPr>
              <a:t>support</a:t>
            </a:r>
            <a:r>
              <a:rPr lang="fr-FR" sz="1600" b="1" dirty="0"/>
              <a:t> : </a:t>
            </a:r>
          </a:p>
          <a:p>
            <a:pPr lvl="3">
              <a:buFont typeface="Wingdings" panose="05000000000000000000" pitchFamily="2" charset="2"/>
              <a:buChar char="§"/>
              <a:tabLst>
                <a:tab pos="1079500" algn="l"/>
              </a:tabLst>
              <a:defRPr/>
            </a:pPr>
            <a:r>
              <a:rPr lang="fr-FR" sz="1200" dirty="0"/>
              <a:t>Basic, développeur, standard, professionnel direct, premier</a:t>
            </a:r>
          </a:p>
          <a:p>
            <a:pPr lvl="3">
              <a:buFont typeface="Wingdings" panose="05000000000000000000" pitchFamily="2" charset="2"/>
              <a:buChar char="§"/>
              <a:tabLst>
                <a:tab pos="1079500" algn="l"/>
              </a:tabLst>
              <a:defRPr/>
            </a:pPr>
            <a:endParaRPr lang="fr-FR" sz="1200" dirty="0"/>
          </a:p>
        </p:txBody>
      </p:sp>
      <p:pic>
        <p:nvPicPr>
          <p:cNvPr id="13" name="Image 12">
            <a:hlinkClick r:id="rId6"/>
            <a:extLst>
              <a:ext uri="{FF2B5EF4-FFF2-40B4-BE49-F238E27FC236}">
                <a16:creationId xmlns:a16="http://schemas.microsoft.com/office/drawing/2014/main" id="{D3151FB1-D8CB-4F36-A5F6-83AA56C858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37855" y="5180967"/>
            <a:ext cx="628836" cy="628836"/>
          </a:xfrm>
          <a:prstGeom prst="rect">
            <a:avLst/>
          </a:prstGeom>
        </p:spPr>
      </p:pic>
      <p:sp>
        <p:nvSpPr>
          <p:cNvPr id="14" name="Rectangle 13">
            <a:extLst>
              <a:ext uri="{FF2B5EF4-FFF2-40B4-BE49-F238E27FC236}">
                <a16:creationId xmlns:a16="http://schemas.microsoft.com/office/drawing/2014/main" id="{E1B184A7-A3C5-4A01-B439-F21EED56AF49}"/>
              </a:ext>
            </a:extLst>
          </p:cNvPr>
          <p:cNvSpPr/>
          <p:nvPr/>
        </p:nvSpPr>
        <p:spPr>
          <a:xfrm>
            <a:off x="10274308" y="5753100"/>
            <a:ext cx="1186543" cy="830997"/>
          </a:xfrm>
          <a:prstGeom prst="rect">
            <a:avLst/>
          </a:prstGeom>
        </p:spPr>
        <p:txBody>
          <a:bodyPr wrap="none">
            <a:spAutoFit/>
          </a:bodyPr>
          <a:lstStyle/>
          <a:p>
            <a:pPr algn="ctr"/>
            <a:r>
              <a:rPr lang="fr-FR" sz="1200" b="1" dirty="0">
                <a:solidFill>
                  <a:srgbClr val="002060"/>
                </a:solidFill>
              </a:rPr>
              <a:t>Compte </a:t>
            </a:r>
          </a:p>
          <a:p>
            <a:pPr algn="ctr"/>
            <a:r>
              <a:rPr lang="fr-FR" sz="1200" b="1" dirty="0">
                <a:solidFill>
                  <a:srgbClr val="002060"/>
                </a:solidFill>
              </a:rPr>
              <a:t>gratuit </a:t>
            </a:r>
          </a:p>
          <a:p>
            <a:pPr algn="ctr"/>
            <a:r>
              <a:rPr lang="fr-FR" sz="1200" b="1" dirty="0">
                <a:solidFill>
                  <a:srgbClr val="002060"/>
                </a:solidFill>
              </a:rPr>
              <a:t>12 mois</a:t>
            </a:r>
          </a:p>
          <a:p>
            <a:pPr algn="ctr"/>
            <a:r>
              <a:rPr lang="fr-FR" sz="1200" dirty="0">
                <a:solidFill>
                  <a:srgbClr val="002060"/>
                </a:solidFill>
              </a:rPr>
              <a:t>200$ =&gt; 30j</a:t>
            </a:r>
          </a:p>
        </p:txBody>
      </p:sp>
    </p:spTree>
    <p:extLst>
      <p:ext uri="{BB962C8B-B14F-4D97-AF65-F5344CB8AC3E}">
        <p14:creationId xmlns:p14="http://schemas.microsoft.com/office/powerpoint/2010/main" val="29477610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F5C5F86-7CD0-4975-82FE-7DF72A25B6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22" r="51351"/>
          <a:stretch/>
        </p:blipFill>
        <p:spPr bwMode="auto">
          <a:xfrm>
            <a:off x="263352" y="1268760"/>
            <a:ext cx="1940039" cy="52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IaaS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7EDD2E4D-4D63-4C2E-8F9C-76AAC49D673F}"/>
              </a:ext>
            </a:extLst>
          </p:cNvPr>
          <p:cNvPicPr>
            <a:picLocks noChangeAspect="1"/>
          </p:cNvPicPr>
          <p:nvPr/>
        </p:nvPicPr>
        <p:blipFill>
          <a:blip r:embed="rId4"/>
          <a:stretch>
            <a:fillRect/>
          </a:stretch>
        </p:blipFill>
        <p:spPr>
          <a:xfrm>
            <a:off x="2351584" y="1224156"/>
            <a:ext cx="9577064" cy="4519513"/>
          </a:xfrm>
          <a:prstGeom prst="rect">
            <a:avLst/>
          </a:prstGeom>
        </p:spPr>
      </p:pic>
      <p:sp>
        <p:nvSpPr>
          <p:cNvPr id="7" name="Rectangle 6">
            <a:extLst>
              <a:ext uri="{FF2B5EF4-FFF2-40B4-BE49-F238E27FC236}">
                <a16:creationId xmlns:a16="http://schemas.microsoft.com/office/drawing/2014/main" id="{268F1061-54E1-4D0B-BEDD-6EE92B85208B}"/>
              </a:ext>
            </a:extLst>
          </p:cNvPr>
          <p:cNvSpPr/>
          <p:nvPr/>
        </p:nvSpPr>
        <p:spPr>
          <a:xfrm>
            <a:off x="2313580" y="4236954"/>
            <a:ext cx="9615068" cy="11049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0BDC05E8-28A9-4153-8EE3-89ED3E18B146}"/>
              </a:ext>
            </a:extLst>
          </p:cNvPr>
          <p:cNvSpPr/>
          <p:nvPr/>
        </p:nvSpPr>
        <p:spPr>
          <a:xfrm>
            <a:off x="579959" y="1883781"/>
            <a:ext cx="1690011" cy="237626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339B072-7BA9-4311-A9FF-C54ACE9883AD}"/>
              </a:ext>
            </a:extLst>
          </p:cNvPr>
          <p:cNvSpPr/>
          <p:nvPr/>
        </p:nvSpPr>
        <p:spPr>
          <a:xfrm>
            <a:off x="2301748" y="5888449"/>
            <a:ext cx="5405967" cy="369332"/>
          </a:xfrm>
          <a:prstGeom prst="rect">
            <a:avLst/>
          </a:prstGeom>
        </p:spPr>
        <p:txBody>
          <a:bodyPr wrap="none">
            <a:spAutoFit/>
          </a:bodyPr>
          <a:lstStyle/>
          <a:p>
            <a:r>
              <a:rPr lang="fr-FR" dirty="0">
                <a:solidFill>
                  <a:srgbClr val="FF0000"/>
                </a:solidFill>
                <a:hlinkClick r:id="rId5"/>
              </a:rPr>
              <a:t>http://azureinteractives.azurewebsites.net/</a:t>
            </a:r>
            <a:r>
              <a:rPr lang="fr-FR" dirty="0">
                <a:solidFill>
                  <a:srgbClr val="FF0000"/>
                </a:solidFill>
              </a:rPr>
              <a:t>  </a:t>
            </a:r>
          </a:p>
        </p:txBody>
      </p:sp>
    </p:spTree>
    <p:extLst>
      <p:ext uri="{BB962C8B-B14F-4D97-AF65-F5344CB8AC3E}">
        <p14:creationId xmlns:p14="http://schemas.microsoft.com/office/powerpoint/2010/main" val="10134754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IaaS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grpSp>
        <p:nvGrpSpPr>
          <p:cNvPr id="7" name="Groupe 6">
            <a:extLst>
              <a:ext uri="{FF2B5EF4-FFF2-40B4-BE49-F238E27FC236}">
                <a16:creationId xmlns:a16="http://schemas.microsoft.com/office/drawing/2014/main" id="{EA6AD6C2-7E4A-4BCD-A0C4-2DE15F47CBDF}"/>
              </a:ext>
            </a:extLst>
          </p:cNvPr>
          <p:cNvGrpSpPr/>
          <p:nvPr/>
        </p:nvGrpSpPr>
        <p:grpSpPr>
          <a:xfrm>
            <a:off x="974873" y="952645"/>
            <a:ext cx="8505504" cy="5500692"/>
            <a:chOff x="974872" y="952644"/>
            <a:chExt cx="8599199" cy="5728591"/>
          </a:xfrm>
        </p:grpSpPr>
        <p:pic>
          <p:nvPicPr>
            <p:cNvPr id="3" name="Image 2">
              <a:extLst>
                <a:ext uri="{FF2B5EF4-FFF2-40B4-BE49-F238E27FC236}">
                  <a16:creationId xmlns:a16="http://schemas.microsoft.com/office/drawing/2014/main" id="{828006F2-4756-41BB-8ED1-CD7294F5AF61}"/>
                </a:ext>
              </a:extLst>
            </p:cNvPr>
            <p:cNvPicPr>
              <a:picLocks noChangeAspect="1"/>
            </p:cNvPicPr>
            <p:nvPr/>
          </p:nvPicPr>
          <p:blipFill>
            <a:blip r:embed="rId3"/>
            <a:stretch>
              <a:fillRect/>
            </a:stretch>
          </p:blipFill>
          <p:spPr>
            <a:xfrm>
              <a:off x="974872" y="952644"/>
              <a:ext cx="8599199" cy="4416924"/>
            </a:xfrm>
            <a:prstGeom prst="rect">
              <a:avLst/>
            </a:prstGeom>
          </p:spPr>
        </p:pic>
        <p:pic>
          <p:nvPicPr>
            <p:cNvPr id="6" name="Image 5">
              <a:extLst>
                <a:ext uri="{FF2B5EF4-FFF2-40B4-BE49-F238E27FC236}">
                  <a16:creationId xmlns:a16="http://schemas.microsoft.com/office/drawing/2014/main" id="{72B2053C-AD90-4112-83FF-72FF37378C1F}"/>
                </a:ext>
              </a:extLst>
            </p:cNvPr>
            <p:cNvPicPr>
              <a:picLocks noChangeAspect="1"/>
            </p:cNvPicPr>
            <p:nvPr/>
          </p:nvPicPr>
          <p:blipFill rotWithShape="1">
            <a:blip r:embed="rId4"/>
            <a:srcRect l="1220" r="2287"/>
            <a:stretch/>
          </p:blipFill>
          <p:spPr>
            <a:xfrm>
              <a:off x="974872" y="5301208"/>
              <a:ext cx="8599199" cy="1380027"/>
            </a:xfrm>
            <a:prstGeom prst="rect">
              <a:avLst/>
            </a:prstGeom>
          </p:spPr>
        </p:pic>
      </p:grpSp>
      <p:pic>
        <p:nvPicPr>
          <p:cNvPr id="9" name="Image 8">
            <a:extLst>
              <a:ext uri="{FF2B5EF4-FFF2-40B4-BE49-F238E27FC236}">
                <a16:creationId xmlns:a16="http://schemas.microsoft.com/office/drawing/2014/main" id="{4DA80966-785C-4731-ABD2-F87118602E45}"/>
              </a:ext>
            </a:extLst>
          </p:cNvPr>
          <p:cNvPicPr>
            <a:picLocks noChangeAspect="1"/>
          </p:cNvPicPr>
          <p:nvPr/>
        </p:nvPicPr>
        <p:blipFill>
          <a:blip r:embed="rId5"/>
          <a:stretch>
            <a:fillRect/>
          </a:stretch>
        </p:blipFill>
        <p:spPr>
          <a:xfrm rot="16200000">
            <a:off x="7691290" y="3140565"/>
            <a:ext cx="5480740" cy="1104900"/>
          </a:xfrm>
          <a:prstGeom prst="rect">
            <a:avLst/>
          </a:prstGeom>
        </p:spPr>
      </p:pic>
    </p:spTree>
    <p:extLst>
      <p:ext uri="{BB962C8B-B14F-4D97-AF65-F5344CB8AC3E}">
        <p14:creationId xmlns:p14="http://schemas.microsoft.com/office/powerpoint/2010/main" val="1587493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7EDD2E4D-4D63-4C2E-8F9C-76AAC49D673F}"/>
              </a:ext>
            </a:extLst>
          </p:cNvPr>
          <p:cNvPicPr>
            <a:picLocks noChangeAspect="1"/>
          </p:cNvPicPr>
          <p:nvPr/>
        </p:nvPicPr>
        <p:blipFill>
          <a:blip r:embed="rId3"/>
          <a:stretch>
            <a:fillRect/>
          </a:stretch>
        </p:blipFill>
        <p:spPr>
          <a:xfrm>
            <a:off x="2351584" y="1224156"/>
            <a:ext cx="9577064" cy="4519513"/>
          </a:xfrm>
          <a:prstGeom prst="rect">
            <a:avLst/>
          </a:prstGeom>
        </p:spPr>
      </p:pic>
      <p:sp>
        <p:nvSpPr>
          <p:cNvPr id="7" name="Rectangle 6">
            <a:extLst>
              <a:ext uri="{FF2B5EF4-FFF2-40B4-BE49-F238E27FC236}">
                <a16:creationId xmlns:a16="http://schemas.microsoft.com/office/drawing/2014/main" id="{268F1061-54E1-4D0B-BEDD-6EE92B85208B}"/>
              </a:ext>
            </a:extLst>
          </p:cNvPr>
          <p:cNvSpPr/>
          <p:nvPr/>
        </p:nvSpPr>
        <p:spPr>
          <a:xfrm>
            <a:off x="5049787" y="3222501"/>
            <a:ext cx="6929989" cy="104706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a:extLst>
              <a:ext uri="{FF2B5EF4-FFF2-40B4-BE49-F238E27FC236}">
                <a16:creationId xmlns:a16="http://schemas.microsoft.com/office/drawing/2014/main" id="{B0A05BBD-346F-4685-99D0-EEE2FE7D00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658" r="25216"/>
          <a:stretch/>
        </p:blipFill>
        <p:spPr bwMode="auto">
          <a:xfrm>
            <a:off x="119336" y="1268760"/>
            <a:ext cx="2088232" cy="570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0BDC05E8-28A9-4153-8EE3-89ED3E18B146}"/>
              </a:ext>
            </a:extLst>
          </p:cNvPr>
          <p:cNvSpPr/>
          <p:nvPr/>
        </p:nvSpPr>
        <p:spPr>
          <a:xfrm>
            <a:off x="457200" y="1960265"/>
            <a:ext cx="1750368" cy="1008112"/>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380157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PaaS de Microsoft</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9EAF99B4-5FA8-436F-B5FC-D2B2B832235F}"/>
              </a:ext>
            </a:extLst>
          </p:cNvPr>
          <p:cNvPicPr>
            <a:picLocks noChangeAspect="1"/>
          </p:cNvPicPr>
          <p:nvPr/>
        </p:nvPicPr>
        <p:blipFill>
          <a:blip r:embed="rId3"/>
          <a:stretch>
            <a:fillRect/>
          </a:stretch>
        </p:blipFill>
        <p:spPr>
          <a:xfrm>
            <a:off x="974872" y="3600321"/>
            <a:ext cx="5191575" cy="2761759"/>
          </a:xfrm>
          <a:prstGeom prst="rect">
            <a:avLst/>
          </a:prstGeom>
        </p:spPr>
      </p:pic>
      <p:pic>
        <p:nvPicPr>
          <p:cNvPr id="8" name="Image 7">
            <a:extLst>
              <a:ext uri="{FF2B5EF4-FFF2-40B4-BE49-F238E27FC236}">
                <a16:creationId xmlns:a16="http://schemas.microsoft.com/office/drawing/2014/main" id="{E42ABA32-25CE-4158-B8A2-85B015DAC426}"/>
              </a:ext>
            </a:extLst>
          </p:cNvPr>
          <p:cNvPicPr>
            <a:picLocks noChangeAspect="1"/>
          </p:cNvPicPr>
          <p:nvPr/>
        </p:nvPicPr>
        <p:blipFill rotWithShape="1">
          <a:blip r:embed="rId4"/>
          <a:srcRect r="11009"/>
          <a:stretch/>
        </p:blipFill>
        <p:spPr>
          <a:xfrm>
            <a:off x="974873" y="952645"/>
            <a:ext cx="6705304" cy="2647676"/>
          </a:xfrm>
          <a:prstGeom prst="rect">
            <a:avLst/>
          </a:prstGeom>
        </p:spPr>
      </p:pic>
      <p:pic>
        <p:nvPicPr>
          <p:cNvPr id="10" name="Image 9">
            <a:extLst>
              <a:ext uri="{FF2B5EF4-FFF2-40B4-BE49-F238E27FC236}">
                <a16:creationId xmlns:a16="http://schemas.microsoft.com/office/drawing/2014/main" id="{573AFCA5-2979-4EE1-99D9-DBF33A62C58B}"/>
              </a:ext>
            </a:extLst>
          </p:cNvPr>
          <p:cNvPicPr>
            <a:picLocks noChangeAspect="1"/>
          </p:cNvPicPr>
          <p:nvPr/>
        </p:nvPicPr>
        <p:blipFill rotWithShape="1">
          <a:blip r:embed="rId5"/>
          <a:srcRect r="10810"/>
          <a:stretch/>
        </p:blipFill>
        <p:spPr>
          <a:xfrm>
            <a:off x="6096001" y="3600321"/>
            <a:ext cx="4968551" cy="2761759"/>
          </a:xfrm>
          <a:prstGeom prst="rect">
            <a:avLst/>
          </a:prstGeom>
        </p:spPr>
      </p:pic>
    </p:spTree>
    <p:extLst>
      <p:ext uri="{BB962C8B-B14F-4D97-AF65-F5344CB8AC3E}">
        <p14:creationId xmlns:p14="http://schemas.microsoft.com/office/powerpoint/2010/main" val="37782607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Les Data : Le cœur du SI</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9" name="Espace réservé du contenu 2">
            <a:extLst>
              <a:ext uri="{FF2B5EF4-FFF2-40B4-BE49-F238E27FC236}">
                <a16:creationId xmlns:a16="http://schemas.microsoft.com/office/drawing/2014/main" id="{F259548C-2CD0-4D45-BB14-524A2AE6BFE0}"/>
              </a:ext>
            </a:extLst>
          </p:cNvPr>
          <p:cNvSpPr txBox="1">
            <a:spLocks/>
          </p:cNvSpPr>
          <p:nvPr/>
        </p:nvSpPr>
        <p:spPr>
          <a:xfrm>
            <a:off x="457200" y="992011"/>
            <a:ext cx="6574904" cy="426831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b="1" dirty="0"/>
              <a:t>Quel service pour mes données ?</a:t>
            </a:r>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2">
              <a:buFont typeface="Arial" panose="020B0604020202020204" pitchFamily="34" charset="0"/>
              <a:buNone/>
              <a:defRPr/>
            </a:pPr>
            <a:endParaRPr lang="fr-FR" sz="2000" dirty="0"/>
          </a:p>
        </p:txBody>
      </p:sp>
      <p:pic>
        <p:nvPicPr>
          <p:cNvPr id="3" name="Image 2">
            <a:extLst>
              <a:ext uri="{FF2B5EF4-FFF2-40B4-BE49-F238E27FC236}">
                <a16:creationId xmlns:a16="http://schemas.microsoft.com/office/drawing/2014/main" id="{290B2F40-272F-4934-A30F-7F20D8969446}"/>
              </a:ext>
            </a:extLst>
          </p:cNvPr>
          <p:cNvPicPr>
            <a:picLocks noChangeAspect="1"/>
          </p:cNvPicPr>
          <p:nvPr/>
        </p:nvPicPr>
        <p:blipFill>
          <a:blip r:embed="rId3"/>
          <a:stretch>
            <a:fillRect/>
          </a:stretch>
        </p:blipFill>
        <p:spPr>
          <a:xfrm>
            <a:off x="839416" y="1577752"/>
            <a:ext cx="7891532" cy="3528392"/>
          </a:xfrm>
          <a:prstGeom prst="rect">
            <a:avLst/>
          </a:prstGeom>
        </p:spPr>
      </p:pic>
    </p:spTree>
    <p:extLst>
      <p:ext uri="{BB962C8B-B14F-4D97-AF65-F5344CB8AC3E}">
        <p14:creationId xmlns:p14="http://schemas.microsoft.com/office/powerpoint/2010/main" val="42014432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Les Data : SQL Server dans Azure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C68458E1-3071-4585-8E49-1FAE90118CA6}"/>
              </a:ext>
            </a:extLst>
          </p:cNvPr>
          <p:cNvPicPr>
            <a:picLocks noChangeAspect="1"/>
          </p:cNvPicPr>
          <p:nvPr/>
        </p:nvPicPr>
        <p:blipFill>
          <a:blip r:embed="rId3"/>
          <a:stretch>
            <a:fillRect/>
          </a:stretch>
        </p:blipFill>
        <p:spPr>
          <a:xfrm>
            <a:off x="308755" y="1340768"/>
            <a:ext cx="11574490" cy="3524742"/>
          </a:xfrm>
          <a:prstGeom prst="rect">
            <a:avLst/>
          </a:prstGeom>
        </p:spPr>
      </p:pic>
    </p:spTree>
    <p:extLst>
      <p:ext uri="{BB962C8B-B14F-4D97-AF65-F5344CB8AC3E}">
        <p14:creationId xmlns:p14="http://schemas.microsoft.com/office/powerpoint/2010/main" val="10246753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Choix d’un service</a:t>
            </a: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r>
              <a:rPr lang="fr-FR" dirty="0"/>
              <a:t> </a:t>
            </a:r>
          </a:p>
        </p:txBody>
      </p:sp>
      <p:sp>
        <p:nvSpPr>
          <p:cNvPr id="9" name="Espace réservé du contenu 2">
            <a:extLst>
              <a:ext uri="{FF2B5EF4-FFF2-40B4-BE49-F238E27FC236}">
                <a16:creationId xmlns:a16="http://schemas.microsoft.com/office/drawing/2014/main" id="{F259548C-2CD0-4D45-BB14-524A2AE6BFE0}"/>
              </a:ext>
            </a:extLst>
          </p:cNvPr>
          <p:cNvSpPr txBox="1">
            <a:spLocks/>
          </p:cNvSpPr>
          <p:nvPr/>
        </p:nvSpPr>
        <p:spPr>
          <a:xfrm>
            <a:off x="457200" y="992011"/>
            <a:ext cx="6574904" cy="426831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b="1" dirty="0"/>
              <a:t>Quel service Azure pour mon site web ?</a:t>
            </a:r>
          </a:p>
          <a:p>
            <a:pPr lvl="2">
              <a:tabLst>
                <a:tab pos="1079500" algn="l"/>
              </a:tabLst>
              <a:defRPr/>
            </a:pPr>
            <a:r>
              <a:rPr lang="fr-FR" dirty="0"/>
              <a:t>=&gt; Fonction de la simplicité et rapidité de déploiement</a:t>
            </a:r>
          </a:p>
          <a:p>
            <a:pPr lvl="2">
              <a:tabLst>
                <a:tab pos="1079500" algn="l"/>
              </a:tabLst>
              <a:defRPr/>
            </a:pPr>
            <a:r>
              <a:rPr lang="fr-FR" dirty="0"/>
              <a:t>PaaS : Azure </a:t>
            </a:r>
            <a:r>
              <a:rPr lang="fr-FR" dirty="0" err="1"/>
              <a:t>Website</a:t>
            </a: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endParaRPr lang="fr-FR" dirty="0"/>
          </a:p>
          <a:p>
            <a:pPr lvl="2">
              <a:tabLst>
                <a:tab pos="1079500" algn="l"/>
              </a:tabLst>
              <a:defRPr/>
            </a:pPr>
            <a:r>
              <a:rPr lang="fr-FR" dirty="0"/>
              <a:t>IaaS : Virtual Machine avec IIS ou autre serveur Web</a:t>
            </a:r>
          </a:p>
          <a:p>
            <a:pPr lvl="2">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1">
              <a:tabLst>
                <a:tab pos="1079500" algn="l"/>
              </a:tabLst>
              <a:defRPr/>
            </a:pPr>
            <a:endParaRPr lang="fr-FR" dirty="0"/>
          </a:p>
          <a:p>
            <a:pPr lvl="2">
              <a:buFont typeface="Arial" panose="020B0604020202020204" pitchFamily="34" charset="0"/>
              <a:buNone/>
              <a:defRPr/>
            </a:pPr>
            <a:endParaRPr lang="fr-FR" sz="2000" dirty="0"/>
          </a:p>
        </p:txBody>
      </p:sp>
      <p:pic>
        <p:nvPicPr>
          <p:cNvPr id="6" name="Image 5">
            <a:extLst>
              <a:ext uri="{FF2B5EF4-FFF2-40B4-BE49-F238E27FC236}">
                <a16:creationId xmlns:a16="http://schemas.microsoft.com/office/drawing/2014/main" id="{CD891687-3309-4FDB-97B8-CD348ADCD958}"/>
              </a:ext>
            </a:extLst>
          </p:cNvPr>
          <p:cNvPicPr>
            <a:picLocks noChangeAspect="1"/>
          </p:cNvPicPr>
          <p:nvPr/>
        </p:nvPicPr>
        <p:blipFill>
          <a:blip r:embed="rId3"/>
          <a:stretch>
            <a:fillRect/>
          </a:stretch>
        </p:blipFill>
        <p:spPr>
          <a:xfrm>
            <a:off x="6860524" y="1922276"/>
            <a:ext cx="4858240" cy="2145013"/>
          </a:xfrm>
          <a:prstGeom prst="rect">
            <a:avLst/>
          </a:prstGeom>
        </p:spPr>
      </p:pic>
      <p:pic>
        <p:nvPicPr>
          <p:cNvPr id="7" name="Image 6">
            <a:extLst>
              <a:ext uri="{FF2B5EF4-FFF2-40B4-BE49-F238E27FC236}">
                <a16:creationId xmlns:a16="http://schemas.microsoft.com/office/drawing/2014/main" id="{1A37C961-939F-4E6E-BEC7-DEF7D30AE8DE}"/>
              </a:ext>
            </a:extLst>
          </p:cNvPr>
          <p:cNvPicPr>
            <a:picLocks noChangeAspect="1"/>
          </p:cNvPicPr>
          <p:nvPr/>
        </p:nvPicPr>
        <p:blipFill>
          <a:blip r:embed="rId4"/>
          <a:stretch>
            <a:fillRect/>
          </a:stretch>
        </p:blipFill>
        <p:spPr>
          <a:xfrm>
            <a:off x="811454" y="1922275"/>
            <a:ext cx="4852498" cy="2145014"/>
          </a:xfrm>
          <a:prstGeom prst="rect">
            <a:avLst/>
          </a:prstGeom>
        </p:spPr>
      </p:pic>
      <p:sp>
        <p:nvSpPr>
          <p:cNvPr id="11" name="Espace réservé du contenu 2">
            <a:extLst>
              <a:ext uri="{FF2B5EF4-FFF2-40B4-BE49-F238E27FC236}">
                <a16:creationId xmlns:a16="http://schemas.microsoft.com/office/drawing/2014/main" id="{C3A8CC44-8BDD-4C2D-8976-778C1005CEEE}"/>
              </a:ext>
            </a:extLst>
          </p:cNvPr>
          <p:cNvSpPr txBox="1">
            <a:spLocks/>
          </p:cNvSpPr>
          <p:nvPr/>
        </p:nvSpPr>
        <p:spPr>
          <a:xfrm>
            <a:off x="6234230" y="1594933"/>
            <a:ext cx="6574904" cy="237097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tabLst>
                <a:tab pos="1079500" algn="l"/>
              </a:tabLst>
              <a:defRPr/>
            </a:pPr>
            <a:r>
              <a:rPr lang="fr-FR" dirty="0"/>
              <a:t>PaaS : Cloud Services avec Web / </a:t>
            </a:r>
            <a:r>
              <a:rPr lang="fr-FR" dirty="0" err="1"/>
              <a:t>Worker</a:t>
            </a:r>
            <a:r>
              <a:rPr lang="fr-FR" dirty="0"/>
              <a:t> </a:t>
            </a:r>
            <a:r>
              <a:rPr lang="fr-FR" dirty="0" err="1"/>
              <a:t>roles</a:t>
            </a:r>
            <a:endParaRPr lang="fr-FR" dirty="0"/>
          </a:p>
          <a:p>
            <a:pPr lvl="2">
              <a:tabLst>
                <a:tab pos="1079500" algn="l"/>
              </a:tabLst>
              <a:defRPr/>
            </a:pPr>
            <a:endParaRPr lang="fr-FR" dirty="0"/>
          </a:p>
        </p:txBody>
      </p:sp>
      <p:pic>
        <p:nvPicPr>
          <p:cNvPr id="12" name="Image 11">
            <a:extLst>
              <a:ext uri="{FF2B5EF4-FFF2-40B4-BE49-F238E27FC236}">
                <a16:creationId xmlns:a16="http://schemas.microsoft.com/office/drawing/2014/main" id="{7F2A56DB-9559-438F-9567-FB944FB56374}"/>
              </a:ext>
            </a:extLst>
          </p:cNvPr>
          <p:cNvPicPr>
            <a:picLocks noChangeAspect="1"/>
          </p:cNvPicPr>
          <p:nvPr/>
        </p:nvPicPr>
        <p:blipFill>
          <a:blip r:embed="rId5"/>
          <a:stretch>
            <a:fillRect/>
          </a:stretch>
        </p:blipFill>
        <p:spPr>
          <a:xfrm>
            <a:off x="830631" y="4397903"/>
            <a:ext cx="4875032" cy="2145014"/>
          </a:xfrm>
          <a:prstGeom prst="rect">
            <a:avLst/>
          </a:prstGeom>
        </p:spPr>
      </p:pic>
      <p:sp>
        <p:nvSpPr>
          <p:cNvPr id="13" name="Espace réservé du contenu 2">
            <a:extLst>
              <a:ext uri="{FF2B5EF4-FFF2-40B4-BE49-F238E27FC236}">
                <a16:creationId xmlns:a16="http://schemas.microsoft.com/office/drawing/2014/main" id="{B5606406-78E0-4C8A-8E1F-4DCFFADA83E3}"/>
              </a:ext>
            </a:extLst>
          </p:cNvPr>
          <p:cNvSpPr txBox="1">
            <a:spLocks/>
          </p:cNvSpPr>
          <p:nvPr/>
        </p:nvSpPr>
        <p:spPr>
          <a:xfrm>
            <a:off x="6234230" y="4702893"/>
            <a:ext cx="5838434" cy="1840024"/>
          </a:xfrm>
          <a:prstGeom prst="rect">
            <a:avLst/>
          </a:prstGeom>
        </p:spPr>
        <p:txBody>
          <a:bodyPr>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tabLst>
                <a:tab pos="1079500" algn="l"/>
              </a:tabLst>
              <a:defRPr/>
            </a:pPr>
            <a:r>
              <a:rPr lang="fr-FR" dirty="0"/>
              <a:t>SaaS : SharePoint Online</a:t>
            </a:r>
          </a:p>
          <a:p>
            <a:pPr lvl="2">
              <a:tabLst>
                <a:tab pos="1079500" algn="l"/>
              </a:tabLst>
              <a:defRPr/>
            </a:pPr>
            <a:endParaRPr lang="fr-FR" dirty="0"/>
          </a:p>
          <a:p>
            <a:pPr lvl="2">
              <a:tabLst>
                <a:tab pos="1079500" algn="l"/>
              </a:tabLst>
              <a:defRPr/>
            </a:pPr>
            <a:r>
              <a:rPr lang="fr-FR" dirty="0"/>
              <a:t>Azure Architecture Center</a:t>
            </a:r>
          </a:p>
          <a:p>
            <a:pPr lvl="2">
              <a:tabLst>
                <a:tab pos="1079500" algn="l"/>
              </a:tabLst>
              <a:defRPr/>
            </a:pPr>
            <a:r>
              <a:rPr lang="fr-FR" dirty="0">
                <a:hlinkClick r:id="rId6"/>
              </a:rPr>
              <a:t>https://docs.microsoft.com/en-us/azure/architecture/</a:t>
            </a:r>
            <a:endParaRPr lang="fr-FR" dirty="0"/>
          </a:p>
          <a:p>
            <a:pPr lvl="2">
              <a:tabLst>
                <a:tab pos="1079500" algn="l"/>
              </a:tabLst>
              <a:defRPr/>
            </a:pPr>
            <a:endParaRPr lang="fr-FR" dirty="0"/>
          </a:p>
          <a:p>
            <a:pPr lvl="2">
              <a:tabLst>
                <a:tab pos="1079500" algn="l"/>
              </a:tabLst>
              <a:defRPr/>
            </a:pPr>
            <a:r>
              <a:rPr lang="fr-FR" dirty="0"/>
              <a:t>Design Pattern : </a:t>
            </a:r>
          </a:p>
          <a:p>
            <a:pPr lvl="2">
              <a:tabLst>
                <a:tab pos="1079500" algn="l"/>
              </a:tabLst>
              <a:defRPr/>
            </a:pPr>
            <a:r>
              <a:rPr lang="fr-FR" dirty="0">
                <a:hlinkClick r:id="rId7"/>
              </a:rPr>
              <a:t>https://docs.microsoft.com/fr-fr/azure/architecture/patterns/</a:t>
            </a:r>
            <a:endParaRPr lang="fr-FR" dirty="0"/>
          </a:p>
          <a:p>
            <a:pPr marL="266700" lvl="2" indent="0">
              <a:buNone/>
              <a:tabLst>
                <a:tab pos="1079500" algn="l"/>
              </a:tabLst>
              <a:defRPr/>
            </a:pPr>
            <a:endParaRPr lang="fr-FR" dirty="0"/>
          </a:p>
          <a:p>
            <a:pPr lvl="2">
              <a:tabLst>
                <a:tab pos="1079500" algn="l"/>
              </a:tabLst>
              <a:defRPr/>
            </a:pPr>
            <a:r>
              <a:rPr lang="fr-FR" dirty="0">
                <a:hlinkClick r:id="rId6"/>
              </a:rPr>
              <a:t>https://docs.microsoft.com/en-us/azure/architecture/</a:t>
            </a:r>
            <a:endParaRPr lang="fr-FR" dirty="0"/>
          </a:p>
        </p:txBody>
      </p:sp>
    </p:spTree>
    <p:extLst>
      <p:ext uri="{BB962C8B-B14F-4D97-AF65-F5344CB8AC3E}">
        <p14:creationId xmlns:p14="http://schemas.microsoft.com/office/powerpoint/2010/main" val="31785221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Tarification sous Azure</a:t>
            </a:r>
            <a:br>
              <a:rPr lang="fr-FR" dirty="0"/>
            </a:b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6" name="Espace réservé du contenu 2">
            <a:extLst>
              <a:ext uri="{FF2B5EF4-FFF2-40B4-BE49-F238E27FC236}">
                <a16:creationId xmlns:a16="http://schemas.microsoft.com/office/drawing/2014/main" id="{66C7ABD5-F193-495B-AB3D-2EEADABD1A06}"/>
              </a:ext>
            </a:extLst>
          </p:cNvPr>
          <p:cNvSpPr txBox="1">
            <a:spLocks/>
          </p:cNvSpPr>
          <p:nvPr/>
        </p:nvSpPr>
        <p:spPr>
          <a:xfrm>
            <a:off x="323392" y="1268760"/>
            <a:ext cx="10957184" cy="508743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tabLst>
                <a:tab pos="1079500" algn="l"/>
              </a:tabLst>
              <a:defRPr/>
            </a:pPr>
            <a:r>
              <a:rPr lang="fr-FR" dirty="0"/>
              <a:t>Fonction des régions, services utilisés, des options choisies, des périodes</a:t>
            </a:r>
          </a:p>
          <a:p>
            <a:pPr lvl="2">
              <a:tabLst>
                <a:tab pos="1079500" algn="l"/>
              </a:tabLst>
              <a:defRPr/>
            </a:pPr>
            <a:r>
              <a:rPr lang="fr-FR" dirty="0"/>
              <a:t>Région, temps processeur, volume de données, nombre de transactions, type d’abonnement, …</a:t>
            </a:r>
          </a:p>
          <a:p>
            <a:pPr marL="266700" lvl="2" indent="0">
              <a:buNone/>
              <a:tabLst>
                <a:tab pos="1079500" algn="l"/>
              </a:tabLst>
              <a:defRPr/>
            </a:pPr>
            <a:endParaRPr lang="fr-FR" dirty="0"/>
          </a:p>
          <a:p>
            <a:pPr lvl="1">
              <a:tabLst>
                <a:tab pos="1079500" algn="l"/>
              </a:tabLst>
              <a:defRPr/>
            </a:pPr>
            <a:r>
              <a:rPr lang="fr-FR" dirty="0"/>
              <a:t>Difficulté à estimer précisément les coûts futurs</a:t>
            </a:r>
          </a:p>
          <a:p>
            <a:pPr lvl="1">
              <a:tabLst>
                <a:tab pos="1079500" algn="l"/>
              </a:tabLst>
              <a:defRPr/>
            </a:pPr>
            <a:endParaRPr lang="fr-FR" dirty="0"/>
          </a:p>
          <a:p>
            <a:pPr lvl="1">
              <a:tabLst>
                <a:tab pos="1079500" algn="l"/>
              </a:tabLst>
              <a:defRPr/>
            </a:pPr>
            <a:r>
              <a:rPr lang="fr-FR" dirty="0"/>
              <a:t>Estimation des coûts des services : </a:t>
            </a:r>
          </a:p>
          <a:p>
            <a:pPr lvl="2">
              <a:tabLst>
                <a:tab pos="1079500" algn="l"/>
              </a:tabLst>
              <a:defRPr/>
            </a:pPr>
            <a:r>
              <a:rPr lang="fr-FR" dirty="0">
                <a:hlinkClick r:id="rId3"/>
              </a:rPr>
              <a:t>https://azure.microsoft.com/fr-fr/pricing/</a:t>
            </a:r>
            <a:endParaRPr lang="fr-FR" dirty="0"/>
          </a:p>
          <a:p>
            <a:pPr lvl="2">
              <a:tabLst>
                <a:tab pos="1079500" algn="l"/>
              </a:tabLst>
              <a:defRPr/>
            </a:pPr>
            <a:r>
              <a:rPr lang="fr-FR" dirty="0">
                <a:hlinkClick r:id="rId4"/>
              </a:rPr>
              <a:t>https://azure.microsoft.com/fr-fr/pricing/calculator/</a:t>
            </a:r>
            <a:r>
              <a:rPr lang="fr-FR" dirty="0"/>
              <a:t> </a:t>
            </a:r>
          </a:p>
          <a:p>
            <a:pPr lvl="1">
              <a:tabLst>
                <a:tab pos="1079500" algn="l"/>
              </a:tabLst>
              <a:defRPr/>
            </a:pPr>
            <a:endParaRPr lang="fr-FR" dirty="0"/>
          </a:p>
          <a:p>
            <a:pPr lvl="1">
              <a:tabLst>
                <a:tab pos="1079500" algn="l"/>
              </a:tabLst>
              <a:defRPr/>
            </a:pPr>
            <a:endParaRPr lang="fr-FR" dirty="0"/>
          </a:p>
          <a:p>
            <a:pPr lvl="2">
              <a:buFont typeface="Arial" panose="020B0604020202020204" pitchFamily="34" charset="0"/>
              <a:buNone/>
              <a:defRPr/>
            </a:pPr>
            <a:endParaRPr lang="fr-FR" sz="2000" dirty="0"/>
          </a:p>
        </p:txBody>
      </p:sp>
    </p:spTree>
    <p:extLst>
      <p:ext uri="{BB962C8B-B14F-4D97-AF65-F5344CB8AC3E}">
        <p14:creationId xmlns:p14="http://schemas.microsoft.com/office/powerpoint/2010/main" val="1894518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SaaS de Microsoft</a:t>
            </a:r>
            <a:br>
              <a:rPr lang="fr-FR" dirty="0"/>
            </a:br>
            <a:r>
              <a:rPr lang="fr-FR" sz="2400" dirty="0">
                <a:solidFill>
                  <a:srgbClr val="00B0F0"/>
                </a:solidFill>
              </a:rPr>
              <a:t>Vue globale</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8" name="Picture 2">
            <a:extLst>
              <a:ext uri="{FF2B5EF4-FFF2-40B4-BE49-F238E27FC236}">
                <a16:creationId xmlns:a16="http://schemas.microsoft.com/office/drawing/2014/main" id="{1B70E2B5-6E69-493E-9C36-0B97BD09D0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741" t="-7403" r="-2899" b="142"/>
          <a:stretch/>
        </p:blipFill>
        <p:spPr bwMode="auto">
          <a:xfrm>
            <a:off x="207849" y="862381"/>
            <a:ext cx="1800200" cy="570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 2">
            <a:extLst>
              <a:ext uri="{FF2B5EF4-FFF2-40B4-BE49-F238E27FC236}">
                <a16:creationId xmlns:a16="http://schemas.microsoft.com/office/drawing/2014/main" id="{4B7F4BF9-418F-4E76-BB44-7050EDF8E418}"/>
              </a:ext>
            </a:extLst>
          </p:cNvPr>
          <p:cNvPicPr>
            <a:picLocks noChangeAspect="1"/>
          </p:cNvPicPr>
          <p:nvPr/>
        </p:nvPicPr>
        <p:blipFill>
          <a:blip r:embed="rId4"/>
          <a:stretch>
            <a:fillRect/>
          </a:stretch>
        </p:blipFill>
        <p:spPr>
          <a:xfrm>
            <a:off x="2279576" y="1289147"/>
            <a:ext cx="8280920" cy="5271842"/>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432845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SaaS de Microsoft</a:t>
            </a:r>
            <a:br>
              <a:rPr lang="fr-FR" dirty="0"/>
            </a:br>
            <a:r>
              <a:rPr lang="fr-FR" sz="2400" dirty="0">
                <a:solidFill>
                  <a:srgbClr val="00B0F0"/>
                </a:solidFill>
              </a:rPr>
              <a:t>Offres Office 365</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10" name="Image 9">
            <a:extLst>
              <a:ext uri="{FF2B5EF4-FFF2-40B4-BE49-F238E27FC236}">
                <a16:creationId xmlns:a16="http://schemas.microsoft.com/office/drawing/2014/main" id="{3FF59D39-7F01-4977-84AE-E0FFF1ACA1F1}"/>
              </a:ext>
            </a:extLst>
          </p:cNvPr>
          <p:cNvPicPr>
            <a:picLocks noChangeAspect="1"/>
          </p:cNvPicPr>
          <p:nvPr/>
        </p:nvPicPr>
        <p:blipFill>
          <a:blip r:embed="rId3"/>
          <a:stretch>
            <a:fillRect/>
          </a:stretch>
        </p:blipFill>
        <p:spPr>
          <a:xfrm>
            <a:off x="9120336" y="1408583"/>
            <a:ext cx="1314633" cy="4182059"/>
          </a:xfrm>
          <a:prstGeom prst="rect">
            <a:avLst/>
          </a:prstGeom>
          <a:ln w="6350">
            <a:solidFill>
              <a:schemeClr val="tx1"/>
            </a:solidFill>
          </a:ln>
          <a:effectLst>
            <a:outerShdw blurRad="50800" dist="38100" dir="2700000" algn="tl" rotWithShape="0">
              <a:prstClr val="black">
                <a:alpha val="40000"/>
              </a:prstClr>
            </a:outerShdw>
          </a:effectLst>
        </p:spPr>
      </p:pic>
      <p:pic>
        <p:nvPicPr>
          <p:cNvPr id="13" name="Image 12" descr="Une image contenant clipart&#10;&#10;Description générée avec un niveau de confiance très élevé">
            <a:extLst>
              <a:ext uri="{FF2B5EF4-FFF2-40B4-BE49-F238E27FC236}">
                <a16:creationId xmlns:a16="http://schemas.microsoft.com/office/drawing/2014/main" id="{255A48A8-27EC-49F0-A0B6-99CEF7B3F0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8144" y="196413"/>
            <a:ext cx="1965828" cy="754016"/>
          </a:xfrm>
          <a:prstGeom prst="rect">
            <a:avLst/>
          </a:prstGeom>
        </p:spPr>
      </p:pic>
      <p:pic>
        <p:nvPicPr>
          <p:cNvPr id="14" name="Image 13">
            <a:extLst>
              <a:ext uri="{FF2B5EF4-FFF2-40B4-BE49-F238E27FC236}">
                <a16:creationId xmlns:a16="http://schemas.microsoft.com/office/drawing/2014/main" id="{E6F26182-FCEB-4B45-B814-24A74E63E3B0}"/>
              </a:ext>
            </a:extLst>
          </p:cNvPr>
          <p:cNvPicPr>
            <a:picLocks noChangeAspect="1"/>
          </p:cNvPicPr>
          <p:nvPr/>
        </p:nvPicPr>
        <p:blipFill>
          <a:blip r:embed="rId5"/>
          <a:stretch>
            <a:fillRect/>
          </a:stretch>
        </p:blipFill>
        <p:spPr>
          <a:xfrm>
            <a:off x="933869" y="1278517"/>
            <a:ext cx="7041115" cy="3793233"/>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605345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 8 points 1">
            <a:extLst>
              <a:ext uri="{FF2B5EF4-FFF2-40B4-BE49-F238E27FC236}">
                <a16:creationId xmlns:a16="http://schemas.microsoft.com/office/drawing/2014/main" id="{71389978-6741-C279-522D-B61093724F35}"/>
              </a:ext>
            </a:extLst>
          </p:cNvPr>
          <p:cNvSpPr/>
          <p:nvPr/>
        </p:nvSpPr>
        <p:spPr>
          <a:xfrm>
            <a:off x="695400" y="908720"/>
            <a:ext cx="11305256" cy="5256584"/>
          </a:xfrm>
          <a:prstGeom prst="irregularSeal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3200" dirty="0" err="1"/>
              <a:t>Kubernetes</a:t>
            </a:r>
            <a:r>
              <a:rPr lang="fr-FR" sz="3200" dirty="0"/>
              <a:t> </a:t>
            </a:r>
          </a:p>
          <a:p>
            <a:pPr algn="ctr"/>
            <a:r>
              <a:rPr lang="fr-FR" sz="3200" dirty="0"/>
              <a:t>à partir d’ici</a:t>
            </a:r>
          </a:p>
        </p:txBody>
      </p:sp>
    </p:spTree>
    <p:extLst>
      <p:ext uri="{BB962C8B-B14F-4D97-AF65-F5344CB8AC3E}">
        <p14:creationId xmlns:p14="http://schemas.microsoft.com/office/powerpoint/2010/main" val="1349927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1902287"/>
          </a:xfrm>
        </p:spPr>
        <p:txBody>
          <a:bodyPr/>
          <a:lstStyle/>
          <a:p>
            <a:r>
              <a:rPr lang="fr-FR" dirty="0"/>
              <a:t>Retour d’expérience projet </a:t>
            </a:r>
          </a:p>
          <a:p>
            <a:r>
              <a:rPr lang="fr-FR" dirty="0"/>
              <a:t>PC@ </a:t>
            </a:r>
          </a:p>
          <a:p>
            <a:r>
              <a:rPr lang="fr-FR" sz="2400" dirty="0"/>
              <a:t>« Portail Collaboratif des Armées »</a:t>
            </a:r>
            <a:endParaRPr lang="en-GB" sz="2400" dirty="0"/>
          </a:p>
        </p:txBody>
      </p:sp>
      <p:pic>
        <p:nvPicPr>
          <p:cNvPr id="8" name="Picture 2">
            <a:extLst>
              <a:ext uri="{FF2B5EF4-FFF2-40B4-BE49-F238E27FC236}">
                <a16:creationId xmlns:a16="http://schemas.microsoft.com/office/drawing/2014/main" id="{5EA09990-F49C-4D2D-9DC7-6FB2C2AFF23E}"/>
              </a:ext>
            </a:extLst>
          </p:cNvPr>
          <p:cNvPicPr>
            <a:picLocks noChangeAspect="1" noChangeArrowheads="1"/>
          </p:cNvPicPr>
          <p:nvPr/>
        </p:nvPicPr>
        <p:blipFill>
          <a:blip r:embed="rId2"/>
          <a:srcRect/>
          <a:stretch>
            <a:fillRect/>
          </a:stretch>
        </p:blipFill>
        <p:spPr bwMode="auto">
          <a:xfrm>
            <a:off x="8976320" y="692696"/>
            <a:ext cx="1218416" cy="1263250"/>
          </a:xfrm>
          <a:prstGeom prst="rect">
            <a:avLst/>
          </a:prstGeom>
          <a:noFill/>
          <a:ln w="9525">
            <a:noFill/>
            <a:miter lim="800000"/>
            <a:headEnd/>
            <a:tailEnd/>
          </a:ln>
          <a:effectLst>
            <a:innerShdw blurRad="63500" dist="50800" dir="8100000">
              <a:prstClr val="black">
                <a:alpha val="50000"/>
              </a:prstClr>
            </a:innerShdw>
          </a:effectLst>
          <a:scene3d>
            <a:camera prst="orthographicFront"/>
            <a:lightRig rig="threePt" dir="t"/>
          </a:scene3d>
          <a:sp3d extrusionH="76200">
            <a:bevelB/>
            <a:extrusionClr>
              <a:schemeClr val="tx1">
                <a:lumMod val="40000"/>
                <a:lumOff val="60000"/>
              </a:schemeClr>
            </a:extrusionClr>
          </a:sp3d>
        </p:spPr>
      </p:pic>
      <p:pic>
        <p:nvPicPr>
          <p:cNvPr id="3" name="Image 2">
            <a:extLst>
              <a:ext uri="{FF2B5EF4-FFF2-40B4-BE49-F238E27FC236}">
                <a16:creationId xmlns:a16="http://schemas.microsoft.com/office/drawing/2014/main" id="{5D0EE88D-374E-4A42-9CC8-101C361E4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016" y="2463047"/>
            <a:ext cx="5711733" cy="3960440"/>
          </a:xfrm>
          <a:prstGeom prst="rect">
            <a:avLst/>
          </a:prstGeom>
        </p:spPr>
      </p:pic>
    </p:spTree>
    <p:extLst>
      <p:ext uri="{BB962C8B-B14F-4D97-AF65-F5344CB8AC3E}">
        <p14:creationId xmlns:p14="http://schemas.microsoft.com/office/powerpoint/2010/main" val="24001586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sz="2400" dirty="0">
                <a:solidFill>
                  <a:srgbClr val="00B0F0"/>
                </a:solidFill>
              </a:rPr>
              <a:t>Contexte</a:t>
            </a:r>
            <a:endParaRPr lang="fr-FR" dirty="0">
              <a:solidFill>
                <a:srgbClr val="00B0F0"/>
              </a:solidFill>
            </a:endParaRPr>
          </a:p>
        </p:txBody>
      </p:sp>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5086199"/>
          </a:xfrm>
        </p:spPr>
        <p:txBody>
          <a:bodyPr/>
          <a:lstStyle/>
          <a:p>
            <a:pPr marL="285750" indent="-285750">
              <a:buFont typeface="Wingdings" panose="05000000000000000000" pitchFamily="2" charset="2"/>
              <a:buChar char="§"/>
            </a:pPr>
            <a:r>
              <a:rPr lang="fr-FR" sz="1800" dirty="0"/>
              <a:t>Client : EMA/CPCO (Centre de planification et de conduite des Opérations)</a:t>
            </a:r>
          </a:p>
          <a:p>
            <a:pPr marL="285750" indent="-285750">
              <a:buFont typeface="Wingdings" panose="05000000000000000000" pitchFamily="2" charset="2"/>
              <a:buChar char="§"/>
            </a:pPr>
            <a:r>
              <a:rPr lang="fr-FR" sz="1800" dirty="0"/>
              <a:t>Projet de mise en place de portails permettant de remplacer les anciens portails du CPCO basés sur la technologie OTAN Wise </a:t>
            </a:r>
          </a:p>
          <a:p>
            <a:pPr lvl="1">
              <a:buFont typeface="Wingdings" panose="05000000000000000000" pitchFamily="2" charset="2"/>
              <a:buChar char="§"/>
            </a:pPr>
            <a:r>
              <a:rPr lang="fr-FR" sz="1400" dirty="0">
                <a:sym typeface="Wingdings" pitchFamily="2" charset="2"/>
              </a:rPr>
              <a:t> Anciens portails qui n’étaient initialement pas prévu d’être déployés à BALARD du fait de leur obsolescence.</a:t>
            </a:r>
          </a:p>
          <a:p>
            <a:pPr lvl="1">
              <a:buFont typeface="Wingdings" panose="05000000000000000000" pitchFamily="2" charset="2"/>
              <a:buChar char="§"/>
            </a:pPr>
            <a:r>
              <a:rPr lang="fr-FR" sz="1400" dirty="0">
                <a:sym typeface="Wingdings" pitchFamily="2" charset="2"/>
              </a:rPr>
              <a:t> Projet réalisé dans un planning très tendu lié au déménagement du CPCO à BALARD</a:t>
            </a:r>
          </a:p>
          <a:p>
            <a:pPr lvl="1">
              <a:buFont typeface="Wingdings" panose="05000000000000000000" pitchFamily="2" charset="2"/>
              <a:buChar char="§"/>
            </a:pPr>
            <a:endParaRPr lang="fr-FR" sz="1400" dirty="0"/>
          </a:p>
          <a:p>
            <a:pPr marL="285750" indent="-285750">
              <a:buFont typeface="Wingdings" panose="05000000000000000000" pitchFamily="2" charset="2"/>
              <a:buChar char="§"/>
            </a:pPr>
            <a:r>
              <a:rPr lang="fr-FR" sz="1800" dirty="0"/>
              <a:t>Le rôle du portail opérationnel est de permettre la mise à disposition et la consultation en fonction du besoin d’en connaître  de toute l’information utile à la planification et la conduite d’une opération militaire (OPEX ou OPINT)</a:t>
            </a:r>
          </a:p>
          <a:p>
            <a:pPr marL="285750" indent="-285750">
              <a:buFont typeface="Wingdings" panose="05000000000000000000" pitchFamily="2" charset="2"/>
              <a:buChar char="§"/>
            </a:pPr>
            <a:r>
              <a:rPr lang="fr-FR" sz="1800" dirty="0"/>
              <a:t>Réalisation d’un modèle de portail opérationnel instanciable « à l’infini »</a:t>
            </a:r>
          </a:p>
          <a:p>
            <a:pPr lvl="1">
              <a:buFont typeface="Wingdings" panose="05000000000000000000" pitchFamily="2" charset="2"/>
              <a:buChar char="§"/>
            </a:pPr>
            <a:endParaRPr lang="fr-FR" sz="1400" dirty="0"/>
          </a:p>
          <a:p>
            <a:pPr marL="285750" indent="-285750">
              <a:buFont typeface="Wingdings" panose="05000000000000000000" pitchFamily="2" charset="2"/>
              <a:buChar char="§"/>
            </a:pPr>
            <a:r>
              <a:rPr lang="fr-FR" sz="1800" dirty="0"/>
              <a:t>Portails mis en place sur un socle SharePoint 2013 jusqu’à la v2, 2016 pour la v2.5</a:t>
            </a:r>
          </a:p>
          <a:p>
            <a:pPr marL="285750" indent="-285750">
              <a:buFont typeface="Wingdings" panose="05000000000000000000" pitchFamily="2" charset="2"/>
              <a:buChar char="§"/>
            </a:pPr>
            <a:r>
              <a:rPr lang="fr-FR" sz="1800" dirty="0"/>
              <a:t>Portails déployés sur les 3 réseaux du MinArm : Intradef, FrOpS, Intraced </a:t>
            </a:r>
          </a:p>
          <a:p>
            <a:pPr marL="825500" lvl="1" indent="-285750">
              <a:buFont typeface="Wingdings" panose="05000000000000000000" pitchFamily="2" charset="2"/>
              <a:buChar char="§"/>
            </a:pPr>
            <a:r>
              <a:rPr lang="fr-FR" sz="1600" dirty="0"/>
              <a:t>En métropole, sur les théâtres d’opération et sur les bâtiments de la Marine Nationale</a:t>
            </a:r>
          </a:p>
          <a:p>
            <a:pPr marL="342900" indent="-342900">
              <a:buFont typeface="Wingdings" panose="05000000000000000000" pitchFamily="2" charset="2"/>
              <a:buChar char="§"/>
            </a:pPr>
            <a:endParaRPr lang="fr-FR"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6629464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dirty="0"/>
              <a:t>         </a:t>
            </a:r>
            <a:r>
              <a:rPr lang="fr-FR" sz="2400" dirty="0">
                <a:solidFill>
                  <a:srgbClr val="00B0F0"/>
                </a:solidFill>
              </a:rPr>
              <a:t>Architecture physique &amp; logique</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85" name="Image 84">
            <a:extLst>
              <a:ext uri="{FF2B5EF4-FFF2-40B4-BE49-F238E27FC236}">
                <a16:creationId xmlns:a16="http://schemas.microsoft.com/office/drawing/2014/main" id="{146A044B-B670-4277-8E2B-EFB4A5BE497D}"/>
              </a:ext>
            </a:extLst>
          </p:cNvPr>
          <p:cNvPicPr>
            <a:picLocks noChangeAspect="1"/>
          </p:cNvPicPr>
          <p:nvPr/>
        </p:nvPicPr>
        <p:blipFill>
          <a:blip r:embed="rId3"/>
          <a:stretch>
            <a:fillRect/>
          </a:stretch>
        </p:blipFill>
        <p:spPr>
          <a:xfrm>
            <a:off x="5948380" y="1844824"/>
            <a:ext cx="6182539" cy="3510233"/>
          </a:xfrm>
          <a:prstGeom prst="rect">
            <a:avLst/>
          </a:prstGeom>
        </p:spPr>
      </p:pic>
      <p:pic>
        <p:nvPicPr>
          <p:cNvPr id="103" name="Image 102">
            <a:extLst>
              <a:ext uri="{FF2B5EF4-FFF2-40B4-BE49-F238E27FC236}">
                <a16:creationId xmlns:a16="http://schemas.microsoft.com/office/drawing/2014/main" id="{A8BEF8E3-9B4A-4D51-9614-FE68E805174D}"/>
              </a:ext>
            </a:extLst>
          </p:cNvPr>
          <p:cNvPicPr>
            <a:picLocks noChangeAspect="1"/>
          </p:cNvPicPr>
          <p:nvPr/>
        </p:nvPicPr>
        <p:blipFill>
          <a:blip r:embed="rId4"/>
          <a:stretch>
            <a:fillRect/>
          </a:stretch>
        </p:blipFill>
        <p:spPr>
          <a:xfrm>
            <a:off x="-167768" y="1510672"/>
            <a:ext cx="5845115" cy="3934552"/>
          </a:xfrm>
          <a:prstGeom prst="rect">
            <a:avLst/>
          </a:prstGeom>
        </p:spPr>
      </p:pic>
      <p:cxnSp>
        <p:nvCxnSpPr>
          <p:cNvPr id="105" name="Connecteur droit 104">
            <a:extLst>
              <a:ext uri="{FF2B5EF4-FFF2-40B4-BE49-F238E27FC236}">
                <a16:creationId xmlns:a16="http://schemas.microsoft.com/office/drawing/2014/main" id="{05BB546D-0551-4AA7-854E-B243829A9F50}"/>
              </a:ext>
            </a:extLst>
          </p:cNvPr>
          <p:cNvCxnSpPr>
            <a:cxnSpLocks/>
          </p:cNvCxnSpPr>
          <p:nvPr/>
        </p:nvCxnSpPr>
        <p:spPr>
          <a:xfrm>
            <a:off x="5807968" y="1340768"/>
            <a:ext cx="0" cy="5184576"/>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0841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sz="2400" dirty="0">
                <a:solidFill>
                  <a:srgbClr val="00B0F0"/>
                </a:solidFill>
              </a:rPr>
              <a:t>Organisation logique</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6" name="Picture 2">
            <a:extLst>
              <a:ext uri="{FF2B5EF4-FFF2-40B4-BE49-F238E27FC236}">
                <a16:creationId xmlns:a16="http://schemas.microsoft.com/office/drawing/2014/main" id="{C8FB60C9-D8F3-4BB7-BD12-2CB32D5DF97B}"/>
              </a:ext>
            </a:extLst>
          </p:cNvPr>
          <p:cNvPicPr>
            <a:picLocks noChangeAspect="1" noChangeArrowheads="1"/>
          </p:cNvPicPr>
          <p:nvPr/>
        </p:nvPicPr>
        <p:blipFill>
          <a:blip r:embed="rId2" cstate="print"/>
          <a:srcRect/>
          <a:stretch>
            <a:fillRect/>
          </a:stretch>
        </p:blipFill>
        <p:spPr bwMode="auto">
          <a:xfrm>
            <a:off x="7464152" y="650691"/>
            <a:ext cx="4068815" cy="279194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53C4B8EE-0097-4EDC-A331-9106E6BAD059}"/>
              </a:ext>
            </a:extLst>
          </p:cNvPr>
          <p:cNvPicPr>
            <a:picLocks noChangeAspect="1"/>
          </p:cNvPicPr>
          <p:nvPr/>
        </p:nvPicPr>
        <p:blipFill>
          <a:blip r:embed="rId3"/>
          <a:stretch>
            <a:fillRect/>
          </a:stretch>
        </p:blipFill>
        <p:spPr>
          <a:xfrm>
            <a:off x="119336" y="836712"/>
            <a:ext cx="7093379" cy="3831003"/>
          </a:xfrm>
          <a:prstGeom prst="rect">
            <a:avLst/>
          </a:prstGeom>
        </p:spPr>
      </p:pic>
      <p:pic>
        <p:nvPicPr>
          <p:cNvPr id="4" name="Image 3">
            <a:extLst>
              <a:ext uri="{FF2B5EF4-FFF2-40B4-BE49-F238E27FC236}">
                <a16:creationId xmlns:a16="http://schemas.microsoft.com/office/drawing/2014/main" id="{F2F9A108-0EB0-41F1-8F17-3E16DDCC220F}"/>
              </a:ext>
            </a:extLst>
          </p:cNvPr>
          <p:cNvPicPr>
            <a:picLocks noChangeAspect="1"/>
          </p:cNvPicPr>
          <p:nvPr/>
        </p:nvPicPr>
        <p:blipFill>
          <a:blip r:embed="rId4"/>
          <a:stretch>
            <a:fillRect/>
          </a:stretch>
        </p:blipFill>
        <p:spPr>
          <a:xfrm>
            <a:off x="5712831" y="3717032"/>
            <a:ext cx="6359833" cy="283175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928563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Projet Portail Collaboratif des Armées (PC@)</a:t>
            </a:r>
            <a:br>
              <a:rPr lang="fr-FR" dirty="0"/>
            </a:br>
            <a:r>
              <a:rPr lang="fr-FR" sz="2400" dirty="0">
                <a:solidFill>
                  <a:srgbClr val="00B0F0"/>
                </a:solidFill>
              </a:rPr>
              <a:t>Infrastructure « Cible On </a:t>
            </a:r>
            <a:r>
              <a:rPr lang="fr-FR" sz="2400" dirty="0" err="1">
                <a:solidFill>
                  <a:srgbClr val="00B0F0"/>
                </a:solidFill>
              </a:rPr>
              <a:t>Premise</a:t>
            </a:r>
            <a:r>
              <a:rPr lang="fr-FR" sz="2400" dirty="0">
                <a:solidFill>
                  <a:srgbClr val="00B0F0"/>
                </a:solidFill>
              </a:rPr>
              <a:t> »</a:t>
            </a: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7" name="Picture 3">
            <a:extLst>
              <a:ext uri="{FF2B5EF4-FFF2-40B4-BE49-F238E27FC236}">
                <a16:creationId xmlns:a16="http://schemas.microsoft.com/office/drawing/2014/main" id="{BAD6138B-B130-46D8-9C7E-F3035D0F8D24}"/>
              </a:ext>
            </a:extLst>
          </p:cNvPr>
          <p:cNvPicPr>
            <a:picLocks noChangeAspect="1" noChangeArrowheads="1"/>
          </p:cNvPicPr>
          <p:nvPr/>
        </p:nvPicPr>
        <p:blipFill>
          <a:blip r:embed="rId3" cstate="print"/>
          <a:srcRect/>
          <a:stretch>
            <a:fillRect/>
          </a:stretch>
        </p:blipFill>
        <p:spPr bwMode="auto">
          <a:xfrm>
            <a:off x="3783512" y="1773521"/>
            <a:ext cx="3968672" cy="3503723"/>
          </a:xfrm>
          <a:prstGeom prst="rect">
            <a:avLst/>
          </a:prstGeom>
          <a:noFill/>
          <a:ln w="9525">
            <a:noFill/>
            <a:miter lim="800000"/>
            <a:headEnd/>
            <a:tailEnd/>
          </a:ln>
        </p:spPr>
      </p:pic>
      <p:pic>
        <p:nvPicPr>
          <p:cNvPr id="8" name="Picture 3">
            <a:extLst>
              <a:ext uri="{FF2B5EF4-FFF2-40B4-BE49-F238E27FC236}">
                <a16:creationId xmlns:a16="http://schemas.microsoft.com/office/drawing/2014/main" id="{DC742BE4-734D-4570-90EC-FE5E543EA339}"/>
              </a:ext>
            </a:extLst>
          </p:cNvPr>
          <p:cNvPicPr>
            <a:picLocks noChangeAspect="1" noChangeArrowheads="1"/>
          </p:cNvPicPr>
          <p:nvPr/>
        </p:nvPicPr>
        <p:blipFill rotWithShape="1">
          <a:blip r:embed="rId3" cstate="print"/>
          <a:srcRect l="6126" t="30641" r="78003" b="46598"/>
          <a:stretch/>
        </p:blipFill>
        <p:spPr bwMode="auto">
          <a:xfrm>
            <a:off x="191344" y="1736365"/>
            <a:ext cx="756668" cy="958044"/>
          </a:xfrm>
          <a:prstGeom prst="rect">
            <a:avLst/>
          </a:prstGeom>
          <a:noFill/>
          <a:ln w="9525">
            <a:noFill/>
            <a:miter lim="800000"/>
            <a:headEnd/>
            <a:tailEnd/>
          </a:ln>
        </p:spPr>
      </p:pic>
      <p:sp>
        <p:nvSpPr>
          <p:cNvPr id="9" name="Rectangle 8">
            <a:extLst>
              <a:ext uri="{FF2B5EF4-FFF2-40B4-BE49-F238E27FC236}">
                <a16:creationId xmlns:a16="http://schemas.microsoft.com/office/drawing/2014/main" id="{4EE10CFC-D566-4812-A1B0-35A17576E5A5}"/>
              </a:ext>
            </a:extLst>
          </p:cNvPr>
          <p:cNvSpPr/>
          <p:nvPr/>
        </p:nvSpPr>
        <p:spPr>
          <a:xfrm>
            <a:off x="93519" y="1329218"/>
            <a:ext cx="3194169" cy="369332"/>
          </a:xfrm>
          <a:prstGeom prst="rect">
            <a:avLst/>
          </a:prstGeom>
        </p:spPr>
        <p:txBody>
          <a:bodyPr wrap="square">
            <a:spAutoFit/>
          </a:bodyPr>
          <a:lstStyle/>
          <a:p>
            <a:r>
              <a:rPr lang="fr-FR" dirty="0">
                <a:solidFill>
                  <a:srgbClr val="00B0F0"/>
                </a:solidFill>
              </a:rPr>
              <a:t>Env. de développement</a:t>
            </a:r>
          </a:p>
        </p:txBody>
      </p:sp>
      <p:sp>
        <p:nvSpPr>
          <p:cNvPr id="10" name="Rectangle 9">
            <a:extLst>
              <a:ext uri="{FF2B5EF4-FFF2-40B4-BE49-F238E27FC236}">
                <a16:creationId xmlns:a16="http://schemas.microsoft.com/office/drawing/2014/main" id="{BCBE26E5-B20E-4566-AE6C-A38F6C41A0C8}"/>
              </a:ext>
            </a:extLst>
          </p:cNvPr>
          <p:cNvSpPr/>
          <p:nvPr/>
        </p:nvSpPr>
        <p:spPr>
          <a:xfrm>
            <a:off x="93518" y="3134913"/>
            <a:ext cx="3193409" cy="369332"/>
          </a:xfrm>
          <a:prstGeom prst="rect">
            <a:avLst/>
          </a:prstGeom>
        </p:spPr>
        <p:txBody>
          <a:bodyPr wrap="square">
            <a:spAutoFit/>
          </a:bodyPr>
          <a:lstStyle/>
          <a:p>
            <a:pPr algn="ctr"/>
            <a:r>
              <a:rPr lang="fr-FR" dirty="0">
                <a:solidFill>
                  <a:srgbClr val="00B0F0"/>
                </a:solidFill>
              </a:rPr>
              <a:t>Env. de recette interne</a:t>
            </a:r>
          </a:p>
        </p:txBody>
      </p:sp>
      <p:sp>
        <p:nvSpPr>
          <p:cNvPr id="11" name="Rectangle 10">
            <a:extLst>
              <a:ext uri="{FF2B5EF4-FFF2-40B4-BE49-F238E27FC236}">
                <a16:creationId xmlns:a16="http://schemas.microsoft.com/office/drawing/2014/main" id="{56217981-F5C4-4AD3-B22A-E10CE5B5DFEE}"/>
              </a:ext>
            </a:extLst>
          </p:cNvPr>
          <p:cNvSpPr/>
          <p:nvPr/>
        </p:nvSpPr>
        <p:spPr>
          <a:xfrm>
            <a:off x="887759" y="1659877"/>
            <a:ext cx="2304256" cy="600164"/>
          </a:xfrm>
          <a:prstGeom prst="rect">
            <a:avLst/>
          </a:prstGeom>
        </p:spPr>
        <p:txBody>
          <a:bodyPr wrap="square">
            <a:spAutoFit/>
          </a:bodyPr>
          <a:lstStyle/>
          <a:p>
            <a:pPr algn="ctr"/>
            <a:r>
              <a:rPr lang="fr-FR" sz="1100" dirty="0"/>
              <a:t>Windows Server 2008R2</a:t>
            </a:r>
          </a:p>
          <a:p>
            <a:pPr algn="ctr"/>
            <a:r>
              <a:rPr lang="fr-FR" sz="1100" dirty="0"/>
              <a:t>DC / SQL / SharePoint</a:t>
            </a:r>
          </a:p>
          <a:p>
            <a:pPr algn="ctr"/>
            <a:r>
              <a:rPr lang="fr-FR" sz="1100" dirty="0"/>
              <a:t>Visual Studio / Office</a:t>
            </a:r>
          </a:p>
        </p:txBody>
      </p:sp>
      <p:pic>
        <p:nvPicPr>
          <p:cNvPr id="13" name="Picture 3">
            <a:extLst>
              <a:ext uri="{FF2B5EF4-FFF2-40B4-BE49-F238E27FC236}">
                <a16:creationId xmlns:a16="http://schemas.microsoft.com/office/drawing/2014/main" id="{DFCEB94A-0993-4A27-99B0-52C35B91B5AD}"/>
              </a:ext>
            </a:extLst>
          </p:cNvPr>
          <p:cNvPicPr>
            <a:picLocks noChangeAspect="1" noChangeArrowheads="1"/>
          </p:cNvPicPr>
          <p:nvPr/>
        </p:nvPicPr>
        <p:blipFill rotWithShape="1">
          <a:blip r:embed="rId3" cstate="print"/>
          <a:srcRect l="6126" t="30641" r="78003" b="46598"/>
          <a:stretch/>
        </p:blipFill>
        <p:spPr bwMode="auto">
          <a:xfrm>
            <a:off x="495762" y="3558039"/>
            <a:ext cx="558204" cy="706762"/>
          </a:xfrm>
          <a:prstGeom prst="rect">
            <a:avLst/>
          </a:prstGeom>
          <a:noFill/>
          <a:ln w="9525">
            <a:noFill/>
            <a:miter lim="800000"/>
            <a:headEnd/>
            <a:tailEnd/>
          </a:ln>
        </p:spPr>
      </p:pic>
      <p:sp>
        <p:nvSpPr>
          <p:cNvPr id="16" name="Rectangle 15">
            <a:extLst>
              <a:ext uri="{FF2B5EF4-FFF2-40B4-BE49-F238E27FC236}">
                <a16:creationId xmlns:a16="http://schemas.microsoft.com/office/drawing/2014/main" id="{CD404ED1-0694-4AE4-892F-FF012F8BE551}"/>
              </a:ext>
            </a:extLst>
          </p:cNvPr>
          <p:cNvSpPr/>
          <p:nvPr/>
        </p:nvSpPr>
        <p:spPr>
          <a:xfrm>
            <a:off x="579137" y="4204459"/>
            <a:ext cx="391454" cy="261610"/>
          </a:xfrm>
          <a:prstGeom prst="rect">
            <a:avLst/>
          </a:prstGeom>
        </p:spPr>
        <p:txBody>
          <a:bodyPr wrap="none">
            <a:spAutoFit/>
          </a:bodyPr>
          <a:lstStyle/>
          <a:p>
            <a:pPr algn="ctr"/>
            <a:r>
              <a:rPr lang="fr-FR" sz="1100" dirty="0"/>
              <a:t>DC</a:t>
            </a:r>
            <a:endParaRPr lang="fr-FR" dirty="0"/>
          </a:p>
        </p:txBody>
      </p:sp>
      <p:pic>
        <p:nvPicPr>
          <p:cNvPr id="17" name="Picture 3">
            <a:extLst>
              <a:ext uri="{FF2B5EF4-FFF2-40B4-BE49-F238E27FC236}">
                <a16:creationId xmlns:a16="http://schemas.microsoft.com/office/drawing/2014/main" id="{35FF6930-CB63-478E-A373-AF74AC0338A7}"/>
              </a:ext>
            </a:extLst>
          </p:cNvPr>
          <p:cNvPicPr>
            <a:picLocks noChangeAspect="1" noChangeArrowheads="1"/>
          </p:cNvPicPr>
          <p:nvPr/>
        </p:nvPicPr>
        <p:blipFill rotWithShape="1">
          <a:blip r:embed="rId3" cstate="print"/>
          <a:srcRect l="6126" t="30641" r="78003" b="46598"/>
          <a:stretch/>
        </p:blipFill>
        <p:spPr bwMode="auto">
          <a:xfrm>
            <a:off x="1739684" y="3511095"/>
            <a:ext cx="558204" cy="706762"/>
          </a:xfrm>
          <a:prstGeom prst="rect">
            <a:avLst/>
          </a:prstGeom>
          <a:noFill/>
          <a:ln w="9525">
            <a:noFill/>
            <a:miter lim="800000"/>
            <a:headEnd/>
            <a:tailEnd/>
          </a:ln>
        </p:spPr>
      </p:pic>
      <p:sp>
        <p:nvSpPr>
          <p:cNvPr id="18" name="Rectangle 17">
            <a:extLst>
              <a:ext uri="{FF2B5EF4-FFF2-40B4-BE49-F238E27FC236}">
                <a16:creationId xmlns:a16="http://schemas.microsoft.com/office/drawing/2014/main" id="{EBAF8062-11B9-4C45-81DB-F8EF375CF510}"/>
              </a:ext>
            </a:extLst>
          </p:cNvPr>
          <p:cNvSpPr/>
          <p:nvPr/>
        </p:nvSpPr>
        <p:spPr>
          <a:xfrm>
            <a:off x="1601847" y="4157515"/>
            <a:ext cx="833883" cy="261610"/>
          </a:xfrm>
          <a:prstGeom prst="rect">
            <a:avLst/>
          </a:prstGeom>
        </p:spPr>
        <p:txBody>
          <a:bodyPr wrap="none">
            <a:spAutoFit/>
          </a:bodyPr>
          <a:lstStyle/>
          <a:p>
            <a:pPr algn="ctr"/>
            <a:r>
              <a:rPr lang="fr-FR" sz="1100" dirty="0"/>
              <a:t>AD-ADLS</a:t>
            </a:r>
            <a:endParaRPr lang="fr-FR" dirty="0"/>
          </a:p>
        </p:txBody>
      </p:sp>
      <p:pic>
        <p:nvPicPr>
          <p:cNvPr id="19" name="Picture 3">
            <a:extLst>
              <a:ext uri="{FF2B5EF4-FFF2-40B4-BE49-F238E27FC236}">
                <a16:creationId xmlns:a16="http://schemas.microsoft.com/office/drawing/2014/main" id="{E18F4AF3-DC32-4F7E-AB6F-E1BEF3E4A180}"/>
              </a:ext>
            </a:extLst>
          </p:cNvPr>
          <p:cNvPicPr>
            <a:picLocks noChangeAspect="1" noChangeArrowheads="1"/>
          </p:cNvPicPr>
          <p:nvPr/>
        </p:nvPicPr>
        <p:blipFill rotWithShape="1">
          <a:blip r:embed="rId3" cstate="print"/>
          <a:srcRect l="6126" t="30641" r="78003" b="46598"/>
          <a:stretch/>
        </p:blipFill>
        <p:spPr bwMode="auto">
          <a:xfrm>
            <a:off x="2416864" y="4431812"/>
            <a:ext cx="558204" cy="706762"/>
          </a:xfrm>
          <a:prstGeom prst="rect">
            <a:avLst/>
          </a:prstGeom>
          <a:noFill/>
          <a:ln w="9525">
            <a:noFill/>
            <a:miter lim="800000"/>
            <a:headEnd/>
            <a:tailEnd/>
          </a:ln>
        </p:spPr>
      </p:pic>
      <p:sp>
        <p:nvSpPr>
          <p:cNvPr id="20" name="Rectangle 19">
            <a:extLst>
              <a:ext uri="{FF2B5EF4-FFF2-40B4-BE49-F238E27FC236}">
                <a16:creationId xmlns:a16="http://schemas.microsoft.com/office/drawing/2014/main" id="{3DF1F275-E47D-4FCE-8815-E1A3938DE5C0}"/>
              </a:ext>
            </a:extLst>
          </p:cNvPr>
          <p:cNvSpPr/>
          <p:nvPr/>
        </p:nvSpPr>
        <p:spPr>
          <a:xfrm>
            <a:off x="2294690" y="5193336"/>
            <a:ext cx="987771" cy="261610"/>
          </a:xfrm>
          <a:prstGeom prst="rect">
            <a:avLst/>
          </a:prstGeom>
        </p:spPr>
        <p:txBody>
          <a:bodyPr wrap="none">
            <a:spAutoFit/>
          </a:bodyPr>
          <a:lstStyle/>
          <a:p>
            <a:pPr algn="ctr"/>
            <a:r>
              <a:rPr lang="fr-FR" sz="1100" dirty="0"/>
              <a:t>SQL Server</a:t>
            </a:r>
            <a:endParaRPr lang="fr-FR" dirty="0"/>
          </a:p>
        </p:txBody>
      </p:sp>
      <p:pic>
        <p:nvPicPr>
          <p:cNvPr id="21" name="Picture 3">
            <a:extLst>
              <a:ext uri="{FF2B5EF4-FFF2-40B4-BE49-F238E27FC236}">
                <a16:creationId xmlns:a16="http://schemas.microsoft.com/office/drawing/2014/main" id="{EF6DC1FF-146F-41E8-B084-8863C508B3D4}"/>
              </a:ext>
            </a:extLst>
          </p:cNvPr>
          <p:cNvPicPr>
            <a:picLocks noChangeAspect="1" noChangeArrowheads="1"/>
          </p:cNvPicPr>
          <p:nvPr/>
        </p:nvPicPr>
        <p:blipFill rotWithShape="1">
          <a:blip r:embed="rId3" cstate="print"/>
          <a:srcRect l="6126" t="30641" r="78003" b="46598"/>
          <a:stretch/>
        </p:blipFill>
        <p:spPr bwMode="auto">
          <a:xfrm>
            <a:off x="281618" y="4542557"/>
            <a:ext cx="558204" cy="706762"/>
          </a:xfrm>
          <a:prstGeom prst="rect">
            <a:avLst/>
          </a:prstGeom>
          <a:noFill/>
          <a:ln w="9525">
            <a:noFill/>
            <a:miter lim="800000"/>
            <a:headEnd/>
            <a:tailEnd/>
          </a:ln>
        </p:spPr>
      </p:pic>
      <p:sp>
        <p:nvSpPr>
          <p:cNvPr id="22" name="Rectangle 21">
            <a:extLst>
              <a:ext uri="{FF2B5EF4-FFF2-40B4-BE49-F238E27FC236}">
                <a16:creationId xmlns:a16="http://schemas.microsoft.com/office/drawing/2014/main" id="{C8D860BF-66E0-4D6C-9FC0-0E0B477952CF}"/>
              </a:ext>
            </a:extLst>
          </p:cNvPr>
          <p:cNvSpPr/>
          <p:nvPr/>
        </p:nvSpPr>
        <p:spPr>
          <a:xfrm>
            <a:off x="190268" y="5188977"/>
            <a:ext cx="740908" cy="261610"/>
          </a:xfrm>
          <a:prstGeom prst="rect">
            <a:avLst/>
          </a:prstGeom>
        </p:spPr>
        <p:txBody>
          <a:bodyPr wrap="none">
            <a:spAutoFit/>
          </a:bodyPr>
          <a:lstStyle/>
          <a:p>
            <a:pPr algn="ctr"/>
            <a:r>
              <a:rPr lang="fr-FR" sz="1100" dirty="0"/>
              <a:t>SP-WFE</a:t>
            </a:r>
            <a:endParaRPr lang="fr-FR" dirty="0"/>
          </a:p>
        </p:txBody>
      </p:sp>
      <p:pic>
        <p:nvPicPr>
          <p:cNvPr id="23" name="Picture 3">
            <a:extLst>
              <a:ext uri="{FF2B5EF4-FFF2-40B4-BE49-F238E27FC236}">
                <a16:creationId xmlns:a16="http://schemas.microsoft.com/office/drawing/2014/main" id="{00994882-7B92-4DDF-B2B3-213FEB8A316D}"/>
              </a:ext>
            </a:extLst>
          </p:cNvPr>
          <p:cNvPicPr>
            <a:picLocks noChangeAspect="1" noChangeArrowheads="1"/>
          </p:cNvPicPr>
          <p:nvPr/>
        </p:nvPicPr>
        <p:blipFill rotWithShape="1">
          <a:blip r:embed="rId3" cstate="print"/>
          <a:srcRect l="6126" t="30641" r="78003" b="46598"/>
          <a:stretch/>
        </p:blipFill>
        <p:spPr bwMode="auto">
          <a:xfrm>
            <a:off x="1736486" y="4534616"/>
            <a:ext cx="558204" cy="706762"/>
          </a:xfrm>
          <a:prstGeom prst="rect">
            <a:avLst/>
          </a:prstGeom>
          <a:noFill/>
          <a:ln w="9525">
            <a:noFill/>
            <a:miter lim="800000"/>
            <a:headEnd/>
            <a:tailEnd/>
          </a:ln>
        </p:spPr>
      </p:pic>
      <p:sp>
        <p:nvSpPr>
          <p:cNvPr id="24" name="Rectangle 23">
            <a:extLst>
              <a:ext uri="{FF2B5EF4-FFF2-40B4-BE49-F238E27FC236}">
                <a16:creationId xmlns:a16="http://schemas.microsoft.com/office/drawing/2014/main" id="{7E9348B4-02B3-4722-90A3-6917686AC232}"/>
              </a:ext>
            </a:extLst>
          </p:cNvPr>
          <p:cNvSpPr/>
          <p:nvPr/>
        </p:nvSpPr>
        <p:spPr>
          <a:xfrm>
            <a:off x="1667576" y="5181036"/>
            <a:ext cx="696024" cy="261610"/>
          </a:xfrm>
          <a:prstGeom prst="rect">
            <a:avLst/>
          </a:prstGeom>
        </p:spPr>
        <p:txBody>
          <a:bodyPr wrap="none">
            <a:spAutoFit/>
          </a:bodyPr>
          <a:lstStyle/>
          <a:p>
            <a:pPr algn="ctr"/>
            <a:r>
              <a:rPr lang="fr-FR" sz="1100" dirty="0"/>
              <a:t>SP-APP</a:t>
            </a:r>
            <a:endParaRPr lang="fr-FR" dirty="0"/>
          </a:p>
        </p:txBody>
      </p:sp>
      <p:pic>
        <p:nvPicPr>
          <p:cNvPr id="25" name="Picture 3">
            <a:extLst>
              <a:ext uri="{FF2B5EF4-FFF2-40B4-BE49-F238E27FC236}">
                <a16:creationId xmlns:a16="http://schemas.microsoft.com/office/drawing/2014/main" id="{26E4EEB2-C2FB-4EC8-897F-6A152E0258C7}"/>
              </a:ext>
            </a:extLst>
          </p:cNvPr>
          <p:cNvPicPr>
            <a:picLocks noChangeAspect="1" noChangeArrowheads="1"/>
          </p:cNvPicPr>
          <p:nvPr/>
        </p:nvPicPr>
        <p:blipFill rotWithShape="1">
          <a:blip r:embed="rId3" cstate="print"/>
          <a:srcRect l="6126" t="30641" r="78003" b="46598"/>
          <a:stretch/>
        </p:blipFill>
        <p:spPr bwMode="auto">
          <a:xfrm>
            <a:off x="495762" y="5429320"/>
            <a:ext cx="558204" cy="706762"/>
          </a:xfrm>
          <a:prstGeom prst="rect">
            <a:avLst/>
          </a:prstGeom>
          <a:noFill/>
          <a:ln w="9525">
            <a:noFill/>
            <a:miter lim="800000"/>
            <a:headEnd/>
            <a:tailEnd/>
          </a:ln>
        </p:spPr>
      </p:pic>
      <p:sp>
        <p:nvSpPr>
          <p:cNvPr id="26" name="Rectangle 25">
            <a:extLst>
              <a:ext uri="{FF2B5EF4-FFF2-40B4-BE49-F238E27FC236}">
                <a16:creationId xmlns:a16="http://schemas.microsoft.com/office/drawing/2014/main" id="{00AE2AE9-84BB-42BA-8C24-7574464A7847}"/>
              </a:ext>
            </a:extLst>
          </p:cNvPr>
          <p:cNvSpPr/>
          <p:nvPr/>
        </p:nvSpPr>
        <p:spPr>
          <a:xfrm>
            <a:off x="519826" y="6119718"/>
            <a:ext cx="510076" cy="261610"/>
          </a:xfrm>
          <a:prstGeom prst="rect">
            <a:avLst/>
          </a:prstGeom>
        </p:spPr>
        <p:txBody>
          <a:bodyPr wrap="none">
            <a:spAutoFit/>
          </a:bodyPr>
          <a:lstStyle/>
          <a:p>
            <a:pPr algn="ctr"/>
            <a:r>
              <a:rPr lang="fr-FR" sz="1100" dirty="0"/>
              <a:t>WS1</a:t>
            </a:r>
            <a:endParaRPr lang="fr-FR" dirty="0"/>
          </a:p>
        </p:txBody>
      </p:sp>
      <p:pic>
        <p:nvPicPr>
          <p:cNvPr id="27" name="Picture 3">
            <a:extLst>
              <a:ext uri="{FF2B5EF4-FFF2-40B4-BE49-F238E27FC236}">
                <a16:creationId xmlns:a16="http://schemas.microsoft.com/office/drawing/2014/main" id="{EBA237B7-71E2-4AC5-9396-AF694462B4D0}"/>
              </a:ext>
            </a:extLst>
          </p:cNvPr>
          <p:cNvPicPr>
            <a:picLocks noChangeAspect="1" noChangeArrowheads="1"/>
          </p:cNvPicPr>
          <p:nvPr/>
        </p:nvPicPr>
        <p:blipFill rotWithShape="1">
          <a:blip r:embed="rId3" cstate="print"/>
          <a:srcRect l="6126" t="30641" r="78003" b="46598"/>
          <a:stretch/>
        </p:blipFill>
        <p:spPr bwMode="auto">
          <a:xfrm>
            <a:off x="1937397" y="5422107"/>
            <a:ext cx="558204" cy="706762"/>
          </a:xfrm>
          <a:prstGeom prst="rect">
            <a:avLst/>
          </a:prstGeom>
          <a:noFill/>
          <a:ln w="9525">
            <a:noFill/>
            <a:miter lim="800000"/>
            <a:headEnd/>
            <a:tailEnd/>
          </a:ln>
        </p:spPr>
      </p:pic>
      <p:sp>
        <p:nvSpPr>
          <p:cNvPr id="28" name="Rectangle 27">
            <a:extLst>
              <a:ext uri="{FF2B5EF4-FFF2-40B4-BE49-F238E27FC236}">
                <a16:creationId xmlns:a16="http://schemas.microsoft.com/office/drawing/2014/main" id="{0545FA78-E7C3-44EA-9305-9E40233010B5}"/>
              </a:ext>
            </a:extLst>
          </p:cNvPr>
          <p:cNvSpPr/>
          <p:nvPr/>
        </p:nvSpPr>
        <p:spPr>
          <a:xfrm>
            <a:off x="1961461" y="6102606"/>
            <a:ext cx="510076" cy="261610"/>
          </a:xfrm>
          <a:prstGeom prst="rect">
            <a:avLst/>
          </a:prstGeom>
        </p:spPr>
        <p:txBody>
          <a:bodyPr wrap="none">
            <a:spAutoFit/>
          </a:bodyPr>
          <a:lstStyle/>
          <a:p>
            <a:pPr algn="ctr"/>
            <a:r>
              <a:rPr lang="fr-FR" sz="1100" dirty="0"/>
              <a:t>WS4</a:t>
            </a:r>
            <a:endParaRPr lang="fr-FR" dirty="0"/>
          </a:p>
        </p:txBody>
      </p:sp>
      <p:sp>
        <p:nvSpPr>
          <p:cNvPr id="29" name="Rectangle 28">
            <a:extLst>
              <a:ext uri="{FF2B5EF4-FFF2-40B4-BE49-F238E27FC236}">
                <a16:creationId xmlns:a16="http://schemas.microsoft.com/office/drawing/2014/main" id="{73398241-C298-48E0-A12B-FF6F3C062671}"/>
              </a:ext>
            </a:extLst>
          </p:cNvPr>
          <p:cNvSpPr/>
          <p:nvPr/>
        </p:nvSpPr>
        <p:spPr>
          <a:xfrm>
            <a:off x="1303165" y="5991606"/>
            <a:ext cx="372218" cy="307777"/>
          </a:xfrm>
          <a:prstGeom prst="rect">
            <a:avLst/>
          </a:prstGeom>
        </p:spPr>
        <p:txBody>
          <a:bodyPr wrap="none">
            <a:spAutoFit/>
          </a:bodyPr>
          <a:lstStyle/>
          <a:p>
            <a:pPr algn="ctr"/>
            <a:r>
              <a:rPr lang="fr-FR" sz="1400" b="1" dirty="0"/>
              <a:t>…</a:t>
            </a:r>
            <a:endParaRPr lang="fr-FR" sz="2400" b="1" dirty="0"/>
          </a:p>
        </p:txBody>
      </p:sp>
      <p:sp>
        <p:nvSpPr>
          <p:cNvPr id="30" name="Rectangle : coins arrondis 29">
            <a:extLst>
              <a:ext uri="{FF2B5EF4-FFF2-40B4-BE49-F238E27FC236}">
                <a16:creationId xmlns:a16="http://schemas.microsoft.com/office/drawing/2014/main" id="{C9953CF0-EE45-4A08-9AE2-41F9ED734DED}"/>
              </a:ext>
            </a:extLst>
          </p:cNvPr>
          <p:cNvSpPr/>
          <p:nvPr/>
        </p:nvSpPr>
        <p:spPr>
          <a:xfrm>
            <a:off x="191344" y="1698550"/>
            <a:ext cx="868651" cy="1080385"/>
          </a:xfrm>
          <a:prstGeom prst="roundRect">
            <a:avLst/>
          </a:prstGeom>
          <a:solidFill>
            <a:srgbClr val="0070C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1BB19ED6-6759-44A9-A20E-C240FD1BFAA1}"/>
              </a:ext>
            </a:extLst>
          </p:cNvPr>
          <p:cNvSpPr/>
          <p:nvPr/>
        </p:nvSpPr>
        <p:spPr>
          <a:xfrm>
            <a:off x="307003" y="6419566"/>
            <a:ext cx="2975458" cy="276999"/>
          </a:xfrm>
          <a:prstGeom prst="rect">
            <a:avLst/>
          </a:prstGeom>
        </p:spPr>
        <p:txBody>
          <a:bodyPr wrap="square">
            <a:spAutoFit/>
          </a:bodyPr>
          <a:lstStyle/>
          <a:p>
            <a:r>
              <a:rPr lang="fr-FR" sz="1200" b="1" dirty="0">
                <a:solidFill>
                  <a:srgbClr val="0070C0"/>
                </a:solidFill>
              </a:rPr>
              <a:t>5 à 6 serveurs + 4 </a:t>
            </a:r>
            <a:r>
              <a:rPr lang="fr-FR" sz="1200" b="1" dirty="0" err="1">
                <a:solidFill>
                  <a:srgbClr val="0070C0"/>
                </a:solidFill>
              </a:rPr>
              <a:t>Workstations</a:t>
            </a:r>
            <a:endParaRPr lang="fr-FR" sz="1200" b="1" dirty="0">
              <a:solidFill>
                <a:srgbClr val="0070C0"/>
              </a:solidFill>
            </a:endParaRPr>
          </a:p>
        </p:txBody>
      </p:sp>
      <p:sp>
        <p:nvSpPr>
          <p:cNvPr id="33" name="Rectangle 32">
            <a:extLst>
              <a:ext uri="{FF2B5EF4-FFF2-40B4-BE49-F238E27FC236}">
                <a16:creationId xmlns:a16="http://schemas.microsoft.com/office/drawing/2014/main" id="{A0CABD67-6FAB-403E-8EAD-3D250AC30421}"/>
              </a:ext>
            </a:extLst>
          </p:cNvPr>
          <p:cNvSpPr/>
          <p:nvPr/>
        </p:nvSpPr>
        <p:spPr>
          <a:xfrm>
            <a:off x="133884" y="2795423"/>
            <a:ext cx="3081796" cy="276999"/>
          </a:xfrm>
          <a:prstGeom prst="rect">
            <a:avLst/>
          </a:prstGeom>
        </p:spPr>
        <p:txBody>
          <a:bodyPr wrap="square">
            <a:spAutoFit/>
          </a:bodyPr>
          <a:lstStyle/>
          <a:p>
            <a:pPr algn="ctr"/>
            <a:r>
              <a:rPr lang="fr-FR" sz="1200" b="1" dirty="0">
                <a:solidFill>
                  <a:srgbClr val="0070C0"/>
                </a:solidFill>
              </a:rPr>
              <a:t>1 unique serveur</a:t>
            </a:r>
          </a:p>
        </p:txBody>
      </p:sp>
      <p:sp>
        <p:nvSpPr>
          <p:cNvPr id="34" name="Rectangle 33">
            <a:extLst>
              <a:ext uri="{FF2B5EF4-FFF2-40B4-BE49-F238E27FC236}">
                <a16:creationId xmlns:a16="http://schemas.microsoft.com/office/drawing/2014/main" id="{BE7CC20C-5D84-473D-A7DC-0611DEA784F1}"/>
              </a:ext>
            </a:extLst>
          </p:cNvPr>
          <p:cNvSpPr/>
          <p:nvPr/>
        </p:nvSpPr>
        <p:spPr>
          <a:xfrm>
            <a:off x="3520670" y="1340768"/>
            <a:ext cx="4629592" cy="369332"/>
          </a:xfrm>
          <a:prstGeom prst="rect">
            <a:avLst/>
          </a:prstGeom>
        </p:spPr>
        <p:txBody>
          <a:bodyPr wrap="square">
            <a:spAutoFit/>
          </a:bodyPr>
          <a:lstStyle/>
          <a:p>
            <a:pPr algn="ctr"/>
            <a:r>
              <a:rPr lang="fr-FR" dirty="0">
                <a:solidFill>
                  <a:srgbClr val="00B0F0"/>
                </a:solidFill>
              </a:rPr>
              <a:t>Env. de mise à disposition du client</a:t>
            </a:r>
          </a:p>
        </p:txBody>
      </p:sp>
      <p:sp>
        <p:nvSpPr>
          <p:cNvPr id="35" name="Rectangle 34">
            <a:extLst>
              <a:ext uri="{FF2B5EF4-FFF2-40B4-BE49-F238E27FC236}">
                <a16:creationId xmlns:a16="http://schemas.microsoft.com/office/drawing/2014/main" id="{7BA91304-AFAF-4DE3-8879-73A29206B593}"/>
              </a:ext>
            </a:extLst>
          </p:cNvPr>
          <p:cNvSpPr/>
          <p:nvPr/>
        </p:nvSpPr>
        <p:spPr>
          <a:xfrm>
            <a:off x="3549702" y="5209656"/>
            <a:ext cx="4515852" cy="276999"/>
          </a:xfrm>
          <a:prstGeom prst="rect">
            <a:avLst/>
          </a:prstGeom>
        </p:spPr>
        <p:txBody>
          <a:bodyPr wrap="square">
            <a:spAutoFit/>
          </a:bodyPr>
          <a:lstStyle/>
          <a:p>
            <a:pPr algn="ctr"/>
            <a:r>
              <a:rPr lang="fr-FR" sz="1200" b="1" dirty="0">
                <a:solidFill>
                  <a:srgbClr val="0070C0"/>
                </a:solidFill>
              </a:rPr>
              <a:t>11 serveurs + 4 </a:t>
            </a:r>
            <a:r>
              <a:rPr lang="fr-FR" sz="1200" b="1" dirty="0" err="1">
                <a:solidFill>
                  <a:srgbClr val="0070C0"/>
                </a:solidFill>
              </a:rPr>
              <a:t>Workstations</a:t>
            </a:r>
            <a:endParaRPr lang="fr-FR" sz="1200" b="1" dirty="0">
              <a:solidFill>
                <a:srgbClr val="0070C0"/>
              </a:solidFill>
            </a:endParaRPr>
          </a:p>
        </p:txBody>
      </p:sp>
      <p:sp>
        <p:nvSpPr>
          <p:cNvPr id="36" name="Rectangle 35">
            <a:extLst>
              <a:ext uri="{FF2B5EF4-FFF2-40B4-BE49-F238E27FC236}">
                <a16:creationId xmlns:a16="http://schemas.microsoft.com/office/drawing/2014/main" id="{9CEA13DD-A4E7-42CB-8DB6-3CAF483D4A04}"/>
              </a:ext>
            </a:extLst>
          </p:cNvPr>
          <p:cNvSpPr/>
          <p:nvPr/>
        </p:nvSpPr>
        <p:spPr>
          <a:xfrm>
            <a:off x="8343760" y="1268760"/>
            <a:ext cx="3848240" cy="5355312"/>
          </a:xfrm>
          <a:prstGeom prst="rect">
            <a:avLst/>
          </a:prstGeom>
        </p:spPr>
        <p:txBody>
          <a:bodyPr wrap="square">
            <a:spAutoFit/>
          </a:bodyPr>
          <a:lstStyle/>
          <a:p>
            <a:r>
              <a:rPr lang="fr-FR" b="1" dirty="0"/>
              <a:t>Plusieurs Projets :</a:t>
            </a:r>
          </a:p>
          <a:p>
            <a:pPr marL="742950" lvl="1" indent="-285750">
              <a:buFont typeface="Wingdings" panose="05000000000000000000" pitchFamily="2" charset="2"/>
              <a:buChar char="§"/>
            </a:pPr>
            <a:r>
              <a:rPr lang="fr-FR" dirty="0"/>
              <a:t>PO v1, v2, v2.4, v2.5,v3.x, migration</a:t>
            </a:r>
          </a:p>
          <a:p>
            <a:pPr marL="742950" lvl="1" indent="-285750">
              <a:buFont typeface="Wingdings" panose="05000000000000000000" pitchFamily="2" charset="2"/>
              <a:buChar char="§"/>
            </a:pPr>
            <a:r>
              <a:rPr lang="fr-FR" dirty="0"/>
              <a:t>MCO / MCS PO</a:t>
            </a:r>
          </a:p>
          <a:p>
            <a:pPr marL="742950" lvl="1" indent="-285750">
              <a:buFont typeface="Wingdings" panose="05000000000000000000" pitchFamily="2" charset="2"/>
              <a:buChar char="§"/>
            </a:pPr>
            <a:r>
              <a:rPr lang="fr-FR" dirty="0"/>
              <a:t>SI COS</a:t>
            </a:r>
          </a:p>
          <a:p>
            <a:pPr marL="742950" lvl="1" indent="-285750">
              <a:buFont typeface="Wingdings" panose="05000000000000000000" pitchFamily="2" charset="2"/>
              <a:buChar char="§"/>
            </a:pPr>
            <a:r>
              <a:rPr lang="fr-FR" dirty="0"/>
              <a:t>EGIDE</a:t>
            </a:r>
          </a:p>
          <a:p>
            <a:pPr marL="742950" lvl="1" indent="-285750">
              <a:buFont typeface="Wingdings" panose="05000000000000000000" pitchFamily="2" charset="2"/>
              <a:buChar char="§"/>
            </a:pPr>
            <a:r>
              <a:rPr lang="fr-FR" dirty="0"/>
              <a:t>EMA</a:t>
            </a:r>
          </a:p>
          <a:p>
            <a:pPr marL="742950" lvl="1" indent="-285750">
              <a:buFont typeface="Wingdings" panose="05000000000000000000" pitchFamily="2" charset="2"/>
              <a:buChar char="§"/>
            </a:pPr>
            <a:r>
              <a:rPr lang="fr-FR" dirty="0"/>
              <a:t>DRM</a:t>
            </a:r>
          </a:p>
          <a:p>
            <a:pPr marL="742950" lvl="1" indent="-285750">
              <a:buFont typeface="Wingdings" panose="05000000000000000000" pitchFamily="2" charset="2"/>
              <a:buChar char="§"/>
            </a:pPr>
            <a:r>
              <a:rPr lang="fr-FR" dirty="0"/>
              <a:t>Prototypages</a:t>
            </a:r>
          </a:p>
          <a:p>
            <a:pPr marL="742950" lvl="1" indent="-285750">
              <a:buFont typeface="Wingdings" panose="05000000000000000000" pitchFamily="2" charset="2"/>
              <a:buChar char="§"/>
            </a:pPr>
            <a:endParaRPr lang="fr-FR" b="1" dirty="0"/>
          </a:p>
          <a:p>
            <a:r>
              <a:rPr lang="fr-FR" b="1" dirty="0"/>
              <a:t>Plusieurs Abonnements :</a:t>
            </a:r>
          </a:p>
          <a:p>
            <a:pPr marL="285750" indent="-285750">
              <a:buFont typeface="Wingdings" panose="05000000000000000000" pitchFamily="2" charset="2"/>
              <a:buChar char="§"/>
            </a:pPr>
            <a:r>
              <a:rPr lang="fr-FR" dirty="0"/>
              <a:t>1 par développeur pour les env. de dev</a:t>
            </a:r>
          </a:p>
          <a:p>
            <a:pPr marL="285750" indent="-285750">
              <a:buFont typeface="Wingdings" panose="05000000000000000000" pitchFamily="2" charset="2"/>
              <a:buChar char="§"/>
            </a:pPr>
            <a:r>
              <a:rPr lang="fr-FR" dirty="0"/>
              <a:t>1 principal par projet hébergeant les env. d’intégration et de recette</a:t>
            </a:r>
          </a:p>
          <a:p>
            <a:pPr marL="285750" indent="-285750">
              <a:buFont typeface="Wingdings" panose="05000000000000000000" pitchFamily="2" charset="2"/>
              <a:buChar char="§"/>
            </a:pPr>
            <a:endParaRPr lang="fr-FR" b="1" dirty="0"/>
          </a:p>
          <a:p>
            <a:pPr lvl="1"/>
            <a:endParaRPr lang="fr-FR" dirty="0"/>
          </a:p>
          <a:p>
            <a:pPr marL="285750" indent="-285750">
              <a:buFontTx/>
              <a:buChar char="-"/>
            </a:pPr>
            <a:endParaRPr lang="fr-FR" dirty="0"/>
          </a:p>
        </p:txBody>
      </p:sp>
      <p:pic>
        <p:nvPicPr>
          <p:cNvPr id="38" name="Image 37" descr="Une image contenant texte, objet, horloge&#10;&#10;Description générée avec un niveau de confiance élevé">
            <a:hlinkClick r:id="rId4" action="ppaction://hlinkfile"/>
            <a:extLst>
              <a:ext uri="{FF2B5EF4-FFF2-40B4-BE49-F238E27FC236}">
                <a16:creationId xmlns:a16="http://schemas.microsoft.com/office/drawing/2014/main" id="{F839090C-5B37-4309-8511-37ECBA8151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4720" y="6057653"/>
            <a:ext cx="723826" cy="723826"/>
          </a:xfrm>
          <a:prstGeom prst="rect">
            <a:avLst/>
          </a:prstGeom>
        </p:spPr>
      </p:pic>
      <p:pic>
        <p:nvPicPr>
          <p:cNvPr id="40" name="Image 39">
            <a:hlinkClick r:id="rId6"/>
            <a:extLst>
              <a:ext uri="{FF2B5EF4-FFF2-40B4-BE49-F238E27FC236}">
                <a16:creationId xmlns:a16="http://schemas.microsoft.com/office/drawing/2014/main" id="{3705B752-2AC3-4873-9926-7C8036B421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81522" y="5996896"/>
            <a:ext cx="1303110" cy="816480"/>
          </a:xfrm>
          <a:prstGeom prst="rect">
            <a:avLst/>
          </a:prstGeom>
        </p:spPr>
      </p:pic>
      <p:sp>
        <p:nvSpPr>
          <p:cNvPr id="37" name="Rectangle 36">
            <a:extLst>
              <a:ext uri="{FF2B5EF4-FFF2-40B4-BE49-F238E27FC236}">
                <a16:creationId xmlns:a16="http://schemas.microsoft.com/office/drawing/2014/main" id="{8CA87EBC-1176-4B00-A9DD-21ACD23E8723}"/>
              </a:ext>
            </a:extLst>
          </p:cNvPr>
          <p:cNvSpPr/>
          <p:nvPr/>
        </p:nvSpPr>
        <p:spPr>
          <a:xfrm>
            <a:off x="911424" y="2276872"/>
            <a:ext cx="2304256" cy="600164"/>
          </a:xfrm>
          <a:prstGeom prst="rect">
            <a:avLst/>
          </a:prstGeom>
        </p:spPr>
        <p:txBody>
          <a:bodyPr wrap="square">
            <a:spAutoFit/>
          </a:bodyPr>
          <a:lstStyle/>
          <a:p>
            <a:pPr algn="ctr"/>
            <a:r>
              <a:rPr lang="fr-FR" sz="1100" dirty="0"/>
              <a:t>Windows Server 2016</a:t>
            </a:r>
          </a:p>
          <a:p>
            <a:pPr algn="ctr"/>
            <a:r>
              <a:rPr lang="fr-FR" sz="1100" dirty="0"/>
              <a:t>DC / SQL / SharePoint</a:t>
            </a:r>
          </a:p>
          <a:p>
            <a:pPr algn="ctr"/>
            <a:r>
              <a:rPr lang="fr-FR" sz="1100" dirty="0"/>
              <a:t>Visual Studio / Office</a:t>
            </a:r>
          </a:p>
        </p:txBody>
      </p:sp>
      <p:pic>
        <p:nvPicPr>
          <p:cNvPr id="42" name="Picture 3">
            <a:extLst>
              <a:ext uri="{FF2B5EF4-FFF2-40B4-BE49-F238E27FC236}">
                <a16:creationId xmlns:a16="http://schemas.microsoft.com/office/drawing/2014/main" id="{1B970FE7-C863-429E-A3C4-E92F4634514F}"/>
              </a:ext>
            </a:extLst>
          </p:cNvPr>
          <p:cNvPicPr>
            <a:picLocks noChangeAspect="1" noChangeArrowheads="1"/>
          </p:cNvPicPr>
          <p:nvPr/>
        </p:nvPicPr>
        <p:blipFill rotWithShape="1">
          <a:blip r:embed="rId3" cstate="print"/>
          <a:srcRect l="6126" t="30641" r="78003" b="46598"/>
          <a:stretch/>
        </p:blipFill>
        <p:spPr bwMode="auto">
          <a:xfrm>
            <a:off x="4007768" y="5922240"/>
            <a:ext cx="523319" cy="662593"/>
          </a:xfrm>
          <a:prstGeom prst="rect">
            <a:avLst/>
          </a:prstGeom>
          <a:noFill/>
          <a:ln w="9525">
            <a:noFill/>
            <a:miter lim="800000"/>
            <a:headEnd/>
            <a:tailEnd/>
          </a:ln>
        </p:spPr>
      </p:pic>
      <p:sp>
        <p:nvSpPr>
          <p:cNvPr id="43" name="Rectangle : coins arrondis 42">
            <a:extLst>
              <a:ext uri="{FF2B5EF4-FFF2-40B4-BE49-F238E27FC236}">
                <a16:creationId xmlns:a16="http://schemas.microsoft.com/office/drawing/2014/main" id="{2EB35D8C-5058-43CA-A9B9-F40FC4005F3D}"/>
              </a:ext>
            </a:extLst>
          </p:cNvPr>
          <p:cNvSpPr/>
          <p:nvPr/>
        </p:nvSpPr>
        <p:spPr>
          <a:xfrm>
            <a:off x="3969213" y="5899574"/>
            <a:ext cx="600768" cy="723826"/>
          </a:xfrm>
          <a:prstGeom prst="roundRect">
            <a:avLst/>
          </a:prstGeom>
          <a:solidFill>
            <a:srgbClr val="0070C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E0704ABC-5376-4C99-808F-D3BECDB1C51F}"/>
              </a:ext>
            </a:extLst>
          </p:cNvPr>
          <p:cNvSpPr/>
          <p:nvPr/>
        </p:nvSpPr>
        <p:spPr>
          <a:xfrm>
            <a:off x="4667108" y="6057616"/>
            <a:ext cx="3157084" cy="430887"/>
          </a:xfrm>
          <a:prstGeom prst="rect">
            <a:avLst/>
          </a:prstGeom>
        </p:spPr>
        <p:txBody>
          <a:bodyPr wrap="square">
            <a:spAutoFit/>
          </a:bodyPr>
          <a:lstStyle/>
          <a:p>
            <a:pPr algn="ctr"/>
            <a:r>
              <a:rPr lang="fr-FR" sz="1100" dirty="0"/>
              <a:t>1 serveur hébergeant la solution Mantis (</a:t>
            </a:r>
            <a:r>
              <a:rPr lang="fr-FR" sz="1100" dirty="0" err="1">
                <a:hlinkClick r:id="rId8"/>
              </a:rPr>
              <a:t>Certified</a:t>
            </a:r>
            <a:r>
              <a:rPr lang="fr-FR" sz="1100" dirty="0">
                <a:hlinkClick r:id="rId8"/>
              </a:rPr>
              <a:t> by </a:t>
            </a:r>
            <a:r>
              <a:rPr lang="fr-FR" sz="1100" dirty="0" err="1">
                <a:hlinkClick r:id="rId8"/>
              </a:rPr>
              <a:t>Bitnami</a:t>
            </a:r>
            <a:r>
              <a:rPr lang="fr-FR" sz="1100" dirty="0"/>
              <a:t>)</a:t>
            </a:r>
          </a:p>
        </p:txBody>
      </p:sp>
      <p:sp>
        <p:nvSpPr>
          <p:cNvPr id="3" name="Rectangle 2">
            <a:extLst>
              <a:ext uri="{FF2B5EF4-FFF2-40B4-BE49-F238E27FC236}">
                <a16:creationId xmlns:a16="http://schemas.microsoft.com/office/drawing/2014/main" id="{75D6024E-B396-44D1-9AC0-DD35837C5723}"/>
              </a:ext>
            </a:extLst>
          </p:cNvPr>
          <p:cNvSpPr/>
          <p:nvPr/>
        </p:nvSpPr>
        <p:spPr>
          <a:xfrm>
            <a:off x="93519" y="1254544"/>
            <a:ext cx="3194169" cy="1824692"/>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916F6088-8D86-4D81-BD49-BD83D7B74EA6}"/>
              </a:ext>
            </a:extLst>
          </p:cNvPr>
          <p:cNvSpPr/>
          <p:nvPr/>
        </p:nvSpPr>
        <p:spPr>
          <a:xfrm>
            <a:off x="94279" y="3133998"/>
            <a:ext cx="3193409" cy="3634089"/>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20B72007-20F1-4F1E-A92C-996986B9F7AD}"/>
              </a:ext>
            </a:extLst>
          </p:cNvPr>
          <p:cNvSpPr/>
          <p:nvPr/>
        </p:nvSpPr>
        <p:spPr>
          <a:xfrm>
            <a:off x="3520670" y="1255377"/>
            <a:ext cx="4629592" cy="4210081"/>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F74EB93C-2792-4A64-9D17-FD0233B79D71}"/>
              </a:ext>
            </a:extLst>
          </p:cNvPr>
          <p:cNvSpPr/>
          <p:nvPr/>
        </p:nvSpPr>
        <p:spPr>
          <a:xfrm>
            <a:off x="3524142" y="5550849"/>
            <a:ext cx="4626120" cy="1217062"/>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C4FF18AB-80CC-46DE-B993-F0368BD11793}"/>
              </a:ext>
            </a:extLst>
          </p:cNvPr>
          <p:cNvSpPr/>
          <p:nvPr/>
        </p:nvSpPr>
        <p:spPr>
          <a:xfrm>
            <a:off x="3550654" y="5550685"/>
            <a:ext cx="4599608" cy="369332"/>
          </a:xfrm>
          <a:prstGeom prst="rect">
            <a:avLst/>
          </a:prstGeom>
        </p:spPr>
        <p:txBody>
          <a:bodyPr wrap="square">
            <a:spAutoFit/>
          </a:bodyPr>
          <a:lstStyle/>
          <a:p>
            <a:pPr algn="ctr"/>
            <a:r>
              <a:rPr lang="fr-FR" dirty="0">
                <a:solidFill>
                  <a:srgbClr val="00B0F0"/>
                </a:solidFill>
              </a:rPr>
              <a:t>Site web de suivi des </a:t>
            </a:r>
            <a:r>
              <a:rPr lang="fr-FR" dirty="0" err="1">
                <a:solidFill>
                  <a:srgbClr val="00B0F0"/>
                </a:solidFill>
              </a:rPr>
              <a:t>FTs</a:t>
            </a:r>
            <a:endParaRPr lang="fr-FR" dirty="0">
              <a:solidFill>
                <a:srgbClr val="00B0F0"/>
              </a:solidFill>
            </a:endParaRPr>
          </a:p>
        </p:txBody>
      </p:sp>
      <p:pic>
        <p:nvPicPr>
          <p:cNvPr id="47" name="Picture 3">
            <a:extLst>
              <a:ext uri="{FF2B5EF4-FFF2-40B4-BE49-F238E27FC236}">
                <a16:creationId xmlns:a16="http://schemas.microsoft.com/office/drawing/2014/main" id="{0CC3E530-6F53-4FDC-9035-6FD9CB574B16}"/>
              </a:ext>
            </a:extLst>
          </p:cNvPr>
          <p:cNvPicPr>
            <a:picLocks noChangeAspect="1" noChangeArrowheads="1"/>
          </p:cNvPicPr>
          <p:nvPr/>
        </p:nvPicPr>
        <p:blipFill rotWithShape="1">
          <a:blip r:embed="rId3" cstate="print"/>
          <a:srcRect l="6126" t="30641" r="78003" b="46598"/>
          <a:stretch/>
        </p:blipFill>
        <p:spPr bwMode="auto">
          <a:xfrm>
            <a:off x="990186" y="4537431"/>
            <a:ext cx="558204" cy="706762"/>
          </a:xfrm>
          <a:prstGeom prst="rect">
            <a:avLst/>
          </a:prstGeom>
          <a:noFill/>
          <a:ln w="9525">
            <a:noFill/>
            <a:miter lim="800000"/>
            <a:headEnd/>
            <a:tailEnd/>
          </a:ln>
        </p:spPr>
      </p:pic>
      <p:sp>
        <p:nvSpPr>
          <p:cNvPr id="48" name="Rectangle 47">
            <a:extLst>
              <a:ext uri="{FF2B5EF4-FFF2-40B4-BE49-F238E27FC236}">
                <a16:creationId xmlns:a16="http://schemas.microsoft.com/office/drawing/2014/main" id="{42544EF7-6914-4CA4-8E40-1EDDD230F9DA}"/>
              </a:ext>
            </a:extLst>
          </p:cNvPr>
          <p:cNvSpPr/>
          <p:nvPr/>
        </p:nvSpPr>
        <p:spPr>
          <a:xfrm>
            <a:off x="853952" y="5183851"/>
            <a:ext cx="830677" cy="261610"/>
          </a:xfrm>
          <a:prstGeom prst="rect">
            <a:avLst/>
          </a:prstGeom>
        </p:spPr>
        <p:txBody>
          <a:bodyPr wrap="none">
            <a:spAutoFit/>
          </a:bodyPr>
          <a:lstStyle/>
          <a:p>
            <a:pPr algn="ctr"/>
            <a:r>
              <a:rPr lang="fr-FR" sz="1100" dirty="0"/>
              <a:t>SP-WFE2</a:t>
            </a:r>
            <a:endParaRPr lang="fr-FR" dirty="0"/>
          </a:p>
        </p:txBody>
      </p:sp>
      <p:sp>
        <p:nvSpPr>
          <p:cNvPr id="4" name="Rectangle 3">
            <a:extLst>
              <a:ext uri="{FF2B5EF4-FFF2-40B4-BE49-F238E27FC236}">
                <a16:creationId xmlns:a16="http://schemas.microsoft.com/office/drawing/2014/main" id="{5EECCA16-B54C-459B-94A1-7901ADFF33A4}"/>
              </a:ext>
            </a:extLst>
          </p:cNvPr>
          <p:cNvSpPr/>
          <p:nvPr/>
        </p:nvSpPr>
        <p:spPr>
          <a:xfrm>
            <a:off x="911424" y="4466069"/>
            <a:ext cx="791672" cy="999389"/>
          </a:xfrm>
          <a:prstGeom prst="rect">
            <a:avLst/>
          </a:prstGeom>
          <a:noFill/>
          <a:ln w="254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42573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Sources &amp; Liens</a:t>
            </a:r>
            <a:br>
              <a:rPr lang="fr-FR" dirty="0"/>
            </a:br>
            <a:endParaRPr lang="fr-FR" dirty="0">
              <a:solidFill>
                <a:srgbClr val="00B0F0"/>
              </a:solidFill>
            </a:endParaRPr>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pic>
        <p:nvPicPr>
          <p:cNvPr id="6" name="Image 5">
            <a:extLst>
              <a:ext uri="{FF2B5EF4-FFF2-40B4-BE49-F238E27FC236}">
                <a16:creationId xmlns:a16="http://schemas.microsoft.com/office/drawing/2014/main" id="{C8CB91E6-D6D3-49BC-BEF9-31DAA22FB531}"/>
              </a:ext>
            </a:extLst>
          </p:cNvPr>
          <p:cNvPicPr>
            <a:picLocks noChangeAspect="1"/>
          </p:cNvPicPr>
          <p:nvPr/>
        </p:nvPicPr>
        <p:blipFill rotWithShape="1">
          <a:blip r:embed="rId2"/>
          <a:srcRect l="1569" t="14104" r="20470"/>
          <a:stretch/>
        </p:blipFill>
        <p:spPr>
          <a:xfrm>
            <a:off x="8344268" y="4149080"/>
            <a:ext cx="3847732" cy="2301825"/>
          </a:xfrm>
          <a:prstGeom prst="rect">
            <a:avLst/>
          </a:prstGeom>
        </p:spPr>
      </p:pic>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5400600"/>
          </a:xfrm>
        </p:spPr>
        <p:txBody>
          <a:bodyPr/>
          <a:lstStyle/>
          <a:p>
            <a:pPr marL="285750" indent="-285750">
              <a:buFont typeface="Wingdings" panose="05000000000000000000" pitchFamily="2" charset="2"/>
              <a:buChar char="§"/>
            </a:pPr>
            <a:r>
              <a:rPr lang="fr-FR" sz="1800" dirty="0"/>
              <a:t>Microsoft Azure :</a:t>
            </a:r>
          </a:p>
          <a:p>
            <a:pPr marL="825500" lvl="1" indent="-285750">
              <a:buFont typeface="Wingdings" panose="05000000000000000000" pitchFamily="2" charset="2"/>
              <a:buChar char="§"/>
            </a:pPr>
            <a:r>
              <a:rPr lang="fr-FR" sz="1600" dirty="0"/>
              <a:t>Annuaires des Services : </a:t>
            </a:r>
            <a:r>
              <a:rPr lang="fr-FR" sz="1600" dirty="0">
                <a:hlinkClick r:id="rId3"/>
              </a:rPr>
              <a:t>https://azure.microsoft.com/fr-fr/services/</a:t>
            </a:r>
            <a:r>
              <a:rPr lang="fr-FR" sz="1600" dirty="0"/>
              <a:t> </a:t>
            </a:r>
          </a:p>
          <a:p>
            <a:pPr marL="825500" lvl="1" indent="-285750">
              <a:buFont typeface="Wingdings" panose="05000000000000000000" pitchFamily="2" charset="2"/>
              <a:buChar char="§"/>
            </a:pPr>
            <a:r>
              <a:rPr lang="fr-FR" sz="1600" dirty="0"/>
              <a:t>Portail : </a:t>
            </a:r>
            <a:r>
              <a:rPr lang="fr-FR" sz="1600" dirty="0">
                <a:hlinkClick r:id="rId4"/>
              </a:rPr>
              <a:t>https://portal.azure.com/</a:t>
            </a:r>
            <a:r>
              <a:rPr lang="fr-FR" sz="1600" dirty="0"/>
              <a:t> </a:t>
            </a:r>
          </a:p>
          <a:p>
            <a:pPr marL="825500" lvl="1" indent="-285750">
              <a:buFont typeface="Wingdings" panose="05000000000000000000" pitchFamily="2" charset="2"/>
              <a:buChar char="§"/>
            </a:pPr>
            <a:r>
              <a:rPr lang="fr-FR" sz="1600" dirty="0"/>
              <a:t>Calculatrice Tarification : </a:t>
            </a:r>
            <a:r>
              <a:rPr lang="fr-FR" sz="1600" dirty="0">
                <a:hlinkClick r:id="rId5"/>
              </a:rPr>
              <a:t>https://azure.microsoft.com/fr-fr/pricing/calculator/</a:t>
            </a:r>
            <a:r>
              <a:rPr lang="fr-FR" sz="1600" dirty="0"/>
              <a:t> </a:t>
            </a:r>
          </a:p>
          <a:p>
            <a:pPr marL="825500" lvl="1" indent="-285750">
              <a:buFont typeface="Wingdings" panose="05000000000000000000" pitchFamily="2" charset="2"/>
              <a:buChar char="§"/>
            </a:pPr>
            <a:r>
              <a:rPr lang="fr-FR" sz="1600" dirty="0"/>
              <a:t>Application mobile d’accès au portail Azure : </a:t>
            </a:r>
            <a:r>
              <a:rPr lang="fr-FR" sz="1200" u="sng" dirty="0">
                <a:hlinkClick r:id="rId6"/>
              </a:rPr>
              <a:t>https://azure.microsoft.com/en-us/blog/azure-mobile-app-now-generally-available/?MC=Windows&amp;MC=MSAzure&amp;MC=SQL&amp;MC=EntMobile&amp;MC=DataMgmt</a:t>
            </a:r>
            <a:endParaRPr lang="fr-FR" sz="1200" dirty="0"/>
          </a:p>
          <a:p>
            <a:pPr marL="825500" lvl="1"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800" dirty="0"/>
              <a:t>Office 365 :</a:t>
            </a:r>
          </a:p>
          <a:p>
            <a:pPr marL="825500" lvl="1" indent="-285750">
              <a:buFont typeface="Wingdings" panose="05000000000000000000" pitchFamily="2" charset="2"/>
              <a:buChar char="§"/>
            </a:pPr>
            <a:r>
              <a:rPr lang="fr-FR" sz="1600" dirty="0"/>
              <a:t>Offres : </a:t>
            </a:r>
            <a:r>
              <a:rPr lang="fr-FR" sz="1600" dirty="0">
                <a:hlinkClick r:id="rId7"/>
              </a:rPr>
              <a:t>https://www.microsoft.com/fr-fr/microsoft-365/enterprise/compare-office-365-plans</a:t>
            </a:r>
            <a:r>
              <a:rPr lang="fr-FR" sz="1600" dirty="0"/>
              <a:t>   </a:t>
            </a:r>
          </a:p>
          <a:p>
            <a:pPr marL="825500" lvl="1" indent="-285750">
              <a:buFont typeface="Wingdings" panose="05000000000000000000" pitchFamily="2" charset="2"/>
              <a:buChar char="§"/>
            </a:pPr>
            <a:r>
              <a:rPr lang="fr-FR" sz="1600" dirty="0"/>
              <a:t>Portail : </a:t>
            </a:r>
            <a:r>
              <a:rPr lang="fr-FR" sz="1600" dirty="0">
                <a:hlinkClick r:id="rId8"/>
              </a:rPr>
              <a:t>https://portal.office.com/</a:t>
            </a:r>
            <a:endParaRPr lang="fr-FR" sz="1600" dirty="0"/>
          </a:p>
          <a:p>
            <a:endParaRPr lang="fr-FR" sz="1800" dirty="0"/>
          </a:p>
          <a:p>
            <a:pPr marL="285750" indent="-285750">
              <a:buFont typeface="Wingdings" panose="05000000000000000000" pitchFamily="2" charset="2"/>
              <a:buChar char="§"/>
            </a:pPr>
            <a:r>
              <a:rPr lang="fr-FR" sz="1800" dirty="0"/>
              <a:t>Carte mentale d’Alain MALABOUCHE (Capgemini, Projet chez Areva)</a:t>
            </a:r>
          </a:p>
          <a:p>
            <a:pPr marL="342900" indent="-342900">
              <a:buFont typeface="Wingdings" panose="05000000000000000000" pitchFamily="2" charset="2"/>
              <a:buChar char="§"/>
            </a:pPr>
            <a:endParaRPr lang="fr-FR" dirty="0"/>
          </a:p>
        </p:txBody>
      </p:sp>
    </p:spTree>
    <p:extLst>
      <p:ext uri="{BB962C8B-B14F-4D97-AF65-F5344CB8AC3E}">
        <p14:creationId xmlns:p14="http://schemas.microsoft.com/office/powerpoint/2010/main" val="18635305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Retours d’expériences Projets</a:t>
            </a:r>
            <a:endParaRPr lang="fr-FR" dirty="0">
              <a:solidFill>
                <a:srgbClr val="00B0F0"/>
              </a:solidFill>
            </a:endParaRPr>
          </a:p>
        </p:txBody>
      </p:sp>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5400600"/>
          </a:xfrm>
        </p:spPr>
        <p:txBody>
          <a:bodyPr/>
          <a:lstStyle/>
          <a:p>
            <a:pPr marL="285750" indent="-285750">
              <a:buFont typeface="Wingdings" panose="05000000000000000000" pitchFamily="2" charset="2"/>
              <a:buChar char="§"/>
            </a:pPr>
            <a:r>
              <a:rPr lang="fr-FR" sz="1800" dirty="0"/>
              <a:t>Réactivité / autonomie sur la mise en œuvre</a:t>
            </a:r>
          </a:p>
          <a:p>
            <a:pPr marL="285750" indent="-285750">
              <a:buFont typeface="Wingdings" panose="05000000000000000000" pitchFamily="2" charset="2"/>
              <a:buChar char="§"/>
            </a:pPr>
            <a:r>
              <a:rPr lang="fr-FR" sz="1800" dirty="0"/>
              <a:t>Rapidité de déploiement</a:t>
            </a:r>
          </a:p>
          <a:p>
            <a:pPr marL="285750" indent="-285750">
              <a:buFont typeface="Wingdings" panose="05000000000000000000" pitchFamily="2" charset="2"/>
              <a:buChar char="§"/>
            </a:pPr>
            <a:r>
              <a:rPr lang="fr-FR" sz="1800" dirty="0"/>
              <a:t>Industrialisation possible</a:t>
            </a:r>
          </a:p>
          <a:p>
            <a:pPr marL="285750" indent="-285750">
              <a:buFont typeface="Wingdings" panose="05000000000000000000" pitchFamily="2" charset="2"/>
              <a:buChar char="§"/>
            </a:pPr>
            <a:r>
              <a:rPr lang="fr-FR" sz="1800" dirty="0"/>
              <a:t>Suivi des coûts</a:t>
            </a:r>
          </a:p>
          <a:p>
            <a:pPr marL="285750" indent="-285750">
              <a:buFont typeface="Wingdings" panose="05000000000000000000" pitchFamily="2" charset="2"/>
              <a:buChar char="§"/>
            </a:pPr>
            <a:endParaRPr lang="fr-FR" sz="1800" dirty="0"/>
          </a:p>
          <a:p>
            <a:endParaRPr lang="fr-FR" sz="1800"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8534827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6312025" y="2662294"/>
            <a:ext cx="5403784" cy="3160282"/>
          </a:xfrm>
        </p:spPr>
        <p:txBody>
          <a:bodyPr/>
          <a:lstStyle/>
          <a:p>
            <a:r>
              <a:rPr lang="fr-FR" dirty="0"/>
              <a:t>Rétrospective</a:t>
            </a:r>
          </a:p>
        </p:txBody>
      </p:sp>
      <p:sp>
        <p:nvSpPr>
          <p:cNvPr id="3" name="Rectangle 2">
            <a:extLst>
              <a:ext uri="{FF2B5EF4-FFF2-40B4-BE49-F238E27FC236}">
                <a16:creationId xmlns:a16="http://schemas.microsoft.com/office/drawing/2014/main" id="{1F4B4F18-9085-48F7-BEF2-1F5178F3C4A2}"/>
              </a:ext>
            </a:extLst>
          </p:cNvPr>
          <p:cNvSpPr/>
          <p:nvPr/>
        </p:nvSpPr>
        <p:spPr>
          <a:xfrm>
            <a:off x="199281" y="260648"/>
            <a:ext cx="11585351" cy="3325654"/>
          </a:xfrm>
          <a:prstGeom prst="rect">
            <a:avLst/>
          </a:prstGeom>
        </p:spPr>
        <p:txBody>
          <a:bodyPr wrap="square">
            <a:spAutoFit/>
          </a:bodyPr>
          <a:lstStyle/>
          <a:p>
            <a:pPr marL="342900" indent="-342900">
              <a:lnSpc>
                <a:spcPct val="200000"/>
              </a:lnSpc>
              <a:buFont typeface="Wingdings" panose="05000000000000000000" pitchFamily="2" charset="2"/>
              <a:buChar char="§"/>
            </a:pPr>
            <a:r>
              <a:rPr lang="fr-FR" dirty="0"/>
              <a:t>Objectifs</a:t>
            </a:r>
          </a:p>
          <a:p>
            <a:pPr lvl="1">
              <a:lnSpc>
                <a:spcPct val="200000"/>
              </a:lnSpc>
            </a:pPr>
            <a:r>
              <a:rPr lang="fr-FR" dirty="0"/>
              <a:t>Améliorer l’atteinte des objectifs</a:t>
            </a:r>
          </a:p>
          <a:p>
            <a:pPr marL="342900" indent="-342900">
              <a:lnSpc>
                <a:spcPct val="200000"/>
              </a:lnSpc>
              <a:buFont typeface="Wingdings" panose="05000000000000000000" pitchFamily="2" charset="2"/>
              <a:buChar char="§"/>
            </a:pPr>
            <a:r>
              <a:rPr lang="fr-FR" dirty="0"/>
              <a:t>Faire le point sur ce qui est s’est bien et mal passé au court de la formation</a:t>
            </a:r>
          </a:p>
          <a:p>
            <a:pPr marL="800100" lvl="1" indent="-342900">
              <a:lnSpc>
                <a:spcPct val="200000"/>
              </a:lnSpc>
              <a:buFont typeface="Wingdings" panose="05000000000000000000" pitchFamily="2" charset="2"/>
              <a:buChar char="§"/>
            </a:pPr>
            <a:r>
              <a:rPr lang="fr-FR" dirty="0"/>
              <a:t>Eléments factuels ou d’ordre relationnel ayant un effet </a:t>
            </a:r>
            <a:br>
              <a:rPr lang="fr-FR" dirty="0"/>
            </a:br>
            <a:r>
              <a:rPr lang="fr-FR" dirty="0"/>
              <a:t>tangible sur les résultats de l’atelier</a:t>
            </a:r>
          </a:p>
          <a:p>
            <a:pPr marL="800100" lvl="1" indent="-342900">
              <a:lnSpc>
                <a:spcPct val="200000"/>
              </a:lnSpc>
              <a:buFont typeface="Wingdings" panose="05000000000000000000" pitchFamily="2" charset="2"/>
              <a:buChar char="§"/>
            </a:pPr>
            <a:r>
              <a:rPr lang="fr-FR" dirty="0"/>
              <a:t>A chaud en séance</a:t>
            </a:r>
          </a:p>
        </p:txBody>
      </p:sp>
      <p:pic>
        <p:nvPicPr>
          <p:cNvPr id="7" name="Image 6">
            <a:extLst>
              <a:ext uri="{FF2B5EF4-FFF2-40B4-BE49-F238E27FC236}">
                <a16:creationId xmlns:a16="http://schemas.microsoft.com/office/drawing/2014/main" id="{0F9EA102-1323-4154-B2C0-A35441CDECFE}"/>
              </a:ext>
            </a:extLst>
          </p:cNvPr>
          <p:cNvPicPr>
            <a:picLocks noChangeAspect="1"/>
          </p:cNvPicPr>
          <p:nvPr/>
        </p:nvPicPr>
        <p:blipFill>
          <a:blip r:embed="rId3"/>
          <a:stretch>
            <a:fillRect/>
          </a:stretch>
        </p:blipFill>
        <p:spPr>
          <a:xfrm>
            <a:off x="191344" y="4061128"/>
            <a:ext cx="5472608" cy="1456104"/>
          </a:xfrm>
          <a:prstGeom prst="rect">
            <a:avLst/>
          </a:prstGeom>
        </p:spPr>
      </p:pic>
    </p:spTree>
    <p:extLst>
      <p:ext uri="{BB962C8B-B14F-4D97-AF65-F5344CB8AC3E}">
        <p14:creationId xmlns:p14="http://schemas.microsoft.com/office/powerpoint/2010/main" val="13465962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D695D6F-16DA-72E3-44B9-4CD0CF8D8CE2}"/>
              </a:ext>
            </a:extLst>
          </p:cNvPr>
          <p:cNvSpPr>
            <a:spLocks noGrp="1"/>
          </p:cNvSpPr>
          <p:nvPr>
            <p:ph type="body" sz="quarter" idx="10"/>
          </p:nvPr>
        </p:nvSpPr>
        <p:spPr>
          <a:xfrm>
            <a:off x="227349" y="1195899"/>
            <a:ext cx="11700000" cy="360893"/>
          </a:xfrm>
        </p:spPr>
        <p:txBody>
          <a:bodyPr/>
          <a:lstStyle/>
          <a:p>
            <a:pPr marL="342900" indent="-342900">
              <a:buFont typeface="Arial" panose="020B0604020202020204" pitchFamily="34" charset="0"/>
              <a:buChar char="•"/>
            </a:pPr>
            <a:r>
              <a:rPr lang="fr-FR" dirty="0"/>
              <a:t>Un orchestrateur de conteneur, c’est quoi ?</a:t>
            </a:r>
          </a:p>
          <a:p>
            <a:pPr marL="342900"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Kubernetes, un orchestrateur de conteneur</a:t>
            </a:r>
          </a:p>
        </p:txBody>
      </p:sp>
      <p:sp>
        <p:nvSpPr>
          <p:cNvPr id="4" name="Rectangle : coins arrondis 3">
            <a:extLst>
              <a:ext uri="{FF2B5EF4-FFF2-40B4-BE49-F238E27FC236}">
                <a16:creationId xmlns:a16="http://schemas.microsoft.com/office/drawing/2014/main" id="{278081A9-BD60-5D45-1850-56DAD058A376}"/>
              </a:ext>
            </a:extLst>
          </p:cNvPr>
          <p:cNvSpPr/>
          <p:nvPr/>
        </p:nvSpPr>
        <p:spPr>
          <a:xfrm>
            <a:off x="1008987" y="3645877"/>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Binaire Applicatif</a:t>
            </a:r>
          </a:p>
        </p:txBody>
      </p:sp>
      <p:sp>
        <p:nvSpPr>
          <p:cNvPr id="5" name="Rectangle : coins arrondis 4">
            <a:extLst>
              <a:ext uri="{FF2B5EF4-FFF2-40B4-BE49-F238E27FC236}">
                <a16:creationId xmlns:a16="http://schemas.microsoft.com/office/drawing/2014/main" id="{B0EA3952-3D42-5F42-BC68-EE731DCC707E}"/>
              </a:ext>
            </a:extLst>
          </p:cNvPr>
          <p:cNvSpPr/>
          <p:nvPr/>
        </p:nvSpPr>
        <p:spPr>
          <a:xfrm>
            <a:off x="983432" y="4942021"/>
            <a:ext cx="144016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Runtime Applicatif</a:t>
            </a:r>
          </a:p>
        </p:txBody>
      </p:sp>
      <p:sp>
        <p:nvSpPr>
          <p:cNvPr id="6" name="Rectangle : coins arrondis 5">
            <a:extLst>
              <a:ext uri="{FF2B5EF4-FFF2-40B4-BE49-F238E27FC236}">
                <a16:creationId xmlns:a16="http://schemas.microsoft.com/office/drawing/2014/main" id="{C4AC66DF-3AC2-D218-258D-A8D3A4140CCF}"/>
              </a:ext>
            </a:extLst>
          </p:cNvPr>
          <p:cNvSpPr/>
          <p:nvPr/>
        </p:nvSpPr>
        <p:spPr>
          <a:xfrm>
            <a:off x="3287688" y="3645877"/>
            <a:ext cx="1584176" cy="201622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Conteneur Applicatif</a:t>
            </a:r>
          </a:p>
        </p:txBody>
      </p:sp>
      <p:cxnSp>
        <p:nvCxnSpPr>
          <p:cNvPr id="8" name="Connecteur droit avec flèche 7">
            <a:extLst>
              <a:ext uri="{FF2B5EF4-FFF2-40B4-BE49-F238E27FC236}">
                <a16:creationId xmlns:a16="http://schemas.microsoft.com/office/drawing/2014/main" id="{8F8CDC6A-72E8-30EB-485D-B7ED2F1AE1BF}"/>
              </a:ext>
            </a:extLst>
          </p:cNvPr>
          <p:cNvCxnSpPr>
            <a:cxnSpLocks/>
            <a:stCxn id="4" idx="3"/>
            <a:endCxn id="6" idx="1"/>
          </p:cNvCxnSpPr>
          <p:nvPr/>
        </p:nvCxnSpPr>
        <p:spPr>
          <a:xfrm>
            <a:off x="2449147" y="4005917"/>
            <a:ext cx="838541" cy="64807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9" name="Connecteur droit avec flèche 8">
            <a:extLst>
              <a:ext uri="{FF2B5EF4-FFF2-40B4-BE49-F238E27FC236}">
                <a16:creationId xmlns:a16="http://schemas.microsoft.com/office/drawing/2014/main" id="{0BF279C8-7E7C-E0E6-D75C-E6B01FAC990D}"/>
              </a:ext>
            </a:extLst>
          </p:cNvPr>
          <p:cNvCxnSpPr>
            <a:cxnSpLocks/>
            <a:stCxn id="5" idx="3"/>
            <a:endCxn id="6" idx="1"/>
          </p:cNvCxnSpPr>
          <p:nvPr/>
        </p:nvCxnSpPr>
        <p:spPr>
          <a:xfrm flipV="1">
            <a:off x="2423592" y="4653989"/>
            <a:ext cx="864096" cy="64807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Rectangle : coins arrondis 13">
            <a:extLst>
              <a:ext uri="{FF2B5EF4-FFF2-40B4-BE49-F238E27FC236}">
                <a16:creationId xmlns:a16="http://schemas.microsoft.com/office/drawing/2014/main" id="{A71F4D3F-89DF-0393-2C9E-9B99B50AAA4D}"/>
              </a:ext>
            </a:extLst>
          </p:cNvPr>
          <p:cNvSpPr/>
          <p:nvPr/>
        </p:nvSpPr>
        <p:spPr>
          <a:xfrm>
            <a:off x="6960098" y="3645877"/>
            <a:ext cx="4032446" cy="201622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b"/>
          <a:lstStyle/>
          <a:p>
            <a:pPr algn="ctr"/>
            <a:r>
              <a:rPr lang="fr-FR" dirty="0"/>
              <a:t>Container Runtime</a:t>
            </a:r>
          </a:p>
        </p:txBody>
      </p:sp>
      <p:sp>
        <p:nvSpPr>
          <p:cNvPr id="15" name="Rectangle : coins arrondis 14">
            <a:extLst>
              <a:ext uri="{FF2B5EF4-FFF2-40B4-BE49-F238E27FC236}">
                <a16:creationId xmlns:a16="http://schemas.microsoft.com/office/drawing/2014/main" id="{BE58A894-8ABD-29E9-7906-52E18E0F06BF}"/>
              </a:ext>
            </a:extLst>
          </p:cNvPr>
          <p:cNvSpPr/>
          <p:nvPr/>
        </p:nvSpPr>
        <p:spPr>
          <a:xfrm>
            <a:off x="7104112" y="378989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6" name="Rectangle : coins arrondis 15">
            <a:extLst>
              <a:ext uri="{FF2B5EF4-FFF2-40B4-BE49-F238E27FC236}">
                <a16:creationId xmlns:a16="http://schemas.microsoft.com/office/drawing/2014/main" id="{7474A8EB-D26A-442B-DAFC-20A8616AF70B}"/>
              </a:ext>
            </a:extLst>
          </p:cNvPr>
          <p:cNvSpPr/>
          <p:nvPr/>
        </p:nvSpPr>
        <p:spPr>
          <a:xfrm>
            <a:off x="7866951" y="378989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7" name="Rectangle : coins arrondis 16">
            <a:extLst>
              <a:ext uri="{FF2B5EF4-FFF2-40B4-BE49-F238E27FC236}">
                <a16:creationId xmlns:a16="http://schemas.microsoft.com/office/drawing/2014/main" id="{B1CFE994-B28B-04E7-C7FC-54833E7C6B83}"/>
              </a:ext>
            </a:extLst>
          </p:cNvPr>
          <p:cNvSpPr/>
          <p:nvPr/>
        </p:nvSpPr>
        <p:spPr>
          <a:xfrm>
            <a:off x="8629790" y="378989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8" name="Rectangle : coins arrondis 17">
            <a:extLst>
              <a:ext uri="{FF2B5EF4-FFF2-40B4-BE49-F238E27FC236}">
                <a16:creationId xmlns:a16="http://schemas.microsoft.com/office/drawing/2014/main" id="{3FF4EA9F-AC94-D37E-B1A6-F0CA6461C365}"/>
              </a:ext>
            </a:extLst>
          </p:cNvPr>
          <p:cNvSpPr/>
          <p:nvPr/>
        </p:nvSpPr>
        <p:spPr>
          <a:xfrm>
            <a:off x="9392629" y="378989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19" name="Rectangle : coins arrondis 18">
            <a:extLst>
              <a:ext uri="{FF2B5EF4-FFF2-40B4-BE49-F238E27FC236}">
                <a16:creationId xmlns:a16="http://schemas.microsoft.com/office/drawing/2014/main" id="{26190E19-E4ED-94BA-9271-838FDC85CFB3}"/>
              </a:ext>
            </a:extLst>
          </p:cNvPr>
          <p:cNvSpPr/>
          <p:nvPr/>
        </p:nvSpPr>
        <p:spPr>
          <a:xfrm>
            <a:off x="10152391" y="378989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1" name="Rectangle : coins arrondis 20">
            <a:extLst>
              <a:ext uri="{FF2B5EF4-FFF2-40B4-BE49-F238E27FC236}">
                <a16:creationId xmlns:a16="http://schemas.microsoft.com/office/drawing/2014/main" id="{0DD04943-C6C8-1AD3-186C-8AA4E9C4CEE2}"/>
              </a:ext>
            </a:extLst>
          </p:cNvPr>
          <p:cNvSpPr/>
          <p:nvPr/>
        </p:nvSpPr>
        <p:spPr>
          <a:xfrm>
            <a:off x="7104112" y="450997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2" name="Rectangle : coins arrondis 21">
            <a:extLst>
              <a:ext uri="{FF2B5EF4-FFF2-40B4-BE49-F238E27FC236}">
                <a16:creationId xmlns:a16="http://schemas.microsoft.com/office/drawing/2014/main" id="{2D2581B4-405D-9B01-41F2-F8346A0215C3}"/>
              </a:ext>
            </a:extLst>
          </p:cNvPr>
          <p:cNvSpPr/>
          <p:nvPr/>
        </p:nvSpPr>
        <p:spPr>
          <a:xfrm>
            <a:off x="7866951" y="450997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3" name="Rectangle : coins arrondis 22">
            <a:extLst>
              <a:ext uri="{FF2B5EF4-FFF2-40B4-BE49-F238E27FC236}">
                <a16:creationId xmlns:a16="http://schemas.microsoft.com/office/drawing/2014/main" id="{A88198EF-B55A-174B-7ED9-654C5B60673A}"/>
              </a:ext>
            </a:extLst>
          </p:cNvPr>
          <p:cNvSpPr/>
          <p:nvPr/>
        </p:nvSpPr>
        <p:spPr>
          <a:xfrm>
            <a:off x="8629790" y="450997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4" name="Rectangle : coins arrondis 23">
            <a:extLst>
              <a:ext uri="{FF2B5EF4-FFF2-40B4-BE49-F238E27FC236}">
                <a16:creationId xmlns:a16="http://schemas.microsoft.com/office/drawing/2014/main" id="{BFCE92E2-FB8D-26D3-6211-258F9B40F420}"/>
              </a:ext>
            </a:extLst>
          </p:cNvPr>
          <p:cNvSpPr/>
          <p:nvPr/>
        </p:nvSpPr>
        <p:spPr>
          <a:xfrm>
            <a:off x="9392629" y="450997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5" name="Rectangle : coins arrondis 24">
            <a:extLst>
              <a:ext uri="{FF2B5EF4-FFF2-40B4-BE49-F238E27FC236}">
                <a16:creationId xmlns:a16="http://schemas.microsoft.com/office/drawing/2014/main" id="{B2832502-D042-9803-7157-FBFE37326A4E}"/>
              </a:ext>
            </a:extLst>
          </p:cNvPr>
          <p:cNvSpPr/>
          <p:nvPr/>
        </p:nvSpPr>
        <p:spPr>
          <a:xfrm>
            <a:off x="10152391" y="4509973"/>
            <a:ext cx="648072" cy="5760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26" name="Rectangle : coins arrondis 25">
            <a:extLst>
              <a:ext uri="{FF2B5EF4-FFF2-40B4-BE49-F238E27FC236}">
                <a16:creationId xmlns:a16="http://schemas.microsoft.com/office/drawing/2014/main" id="{FFF1B35C-A659-12BC-2C05-D3351375301F}"/>
              </a:ext>
            </a:extLst>
          </p:cNvPr>
          <p:cNvSpPr/>
          <p:nvPr/>
        </p:nvSpPr>
        <p:spPr>
          <a:xfrm>
            <a:off x="7896201" y="1953262"/>
            <a:ext cx="2160240" cy="86409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Orchestrateur</a:t>
            </a:r>
          </a:p>
        </p:txBody>
      </p:sp>
      <p:cxnSp>
        <p:nvCxnSpPr>
          <p:cNvPr id="40" name="Connecteur droit avec flèche 39">
            <a:extLst>
              <a:ext uri="{FF2B5EF4-FFF2-40B4-BE49-F238E27FC236}">
                <a16:creationId xmlns:a16="http://schemas.microsoft.com/office/drawing/2014/main" id="{A4486E81-A1C4-9B1E-1C84-1B71CC471451}"/>
              </a:ext>
            </a:extLst>
          </p:cNvPr>
          <p:cNvCxnSpPr>
            <a:stCxn id="26" idx="2"/>
            <a:endCxn id="14" idx="0"/>
          </p:cNvCxnSpPr>
          <p:nvPr/>
        </p:nvCxnSpPr>
        <p:spPr>
          <a:xfrm>
            <a:off x="8976321" y="2817358"/>
            <a:ext cx="0" cy="8285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2" name="Flèche : droite 41">
            <a:extLst>
              <a:ext uri="{FF2B5EF4-FFF2-40B4-BE49-F238E27FC236}">
                <a16:creationId xmlns:a16="http://schemas.microsoft.com/office/drawing/2014/main" id="{6E402FDF-3CB2-C483-99E7-21BB68666723}"/>
              </a:ext>
            </a:extLst>
          </p:cNvPr>
          <p:cNvSpPr/>
          <p:nvPr/>
        </p:nvSpPr>
        <p:spPr>
          <a:xfrm>
            <a:off x="5199578" y="4473542"/>
            <a:ext cx="1368152" cy="3608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438" name="Picture 6" descr="Kubernetes">
            <a:extLst>
              <a:ext uri="{FF2B5EF4-FFF2-40B4-BE49-F238E27FC236}">
                <a16:creationId xmlns:a16="http://schemas.microsoft.com/office/drawing/2014/main" id="{38EE4B79-FA22-4427-B0AA-FD78344035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2391" y="1917258"/>
            <a:ext cx="936104" cy="936104"/>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Le point sur les container runtimes - Le blog d'alter way">
            <a:extLst>
              <a:ext uri="{FF2B5EF4-FFF2-40B4-BE49-F238E27FC236}">
                <a16:creationId xmlns:a16="http://schemas.microsoft.com/office/drawing/2014/main" id="{F2746760-BCA1-470B-88AC-13C54CA68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6951" y="5779195"/>
            <a:ext cx="2376265" cy="588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570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Kubernetes, un orchestrateur de conteneur</a:t>
            </a:r>
          </a:p>
        </p:txBody>
      </p:sp>
      <p:sp>
        <p:nvSpPr>
          <p:cNvPr id="10" name="Espace réservé du texte 9">
            <a:extLst>
              <a:ext uri="{FF2B5EF4-FFF2-40B4-BE49-F238E27FC236}">
                <a16:creationId xmlns:a16="http://schemas.microsoft.com/office/drawing/2014/main" id="{49E541D3-9371-4F1F-8AFB-A429B21B02CA}"/>
              </a:ext>
            </a:extLst>
          </p:cNvPr>
          <p:cNvSpPr>
            <a:spLocks noGrp="1"/>
          </p:cNvSpPr>
          <p:nvPr>
            <p:ph type="body" sz="quarter" idx="10"/>
          </p:nvPr>
        </p:nvSpPr>
        <p:spPr>
          <a:xfrm>
            <a:off x="227348" y="1556792"/>
            <a:ext cx="8100900" cy="4724761"/>
          </a:xfrm>
        </p:spPr>
        <p:txBody>
          <a:bodyPr/>
          <a:lstStyle/>
          <a:p>
            <a:pPr marL="342900" indent="-342900">
              <a:buFont typeface="Arial" panose="020B0604020202020204" pitchFamily="34" charset="0"/>
              <a:buChar char="•"/>
            </a:pPr>
            <a:r>
              <a:rPr lang="fr-FR" dirty="0"/>
              <a:t>Approche déclarative et descriptive</a:t>
            </a:r>
          </a:p>
          <a:p>
            <a:pPr marL="609600" lvl="1" indent="-342900">
              <a:buFont typeface="Arial" panose="020B0604020202020204" pitchFamily="34" charset="0"/>
              <a:buChar char="•"/>
            </a:pPr>
            <a:r>
              <a:rPr lang="fr-FR" dirty="0"/>
              <a:t>Description = </a:t>
            </a:r>
            <a:r>
              <a:rPr lang="fr-FR" dirty="0" err="1"/>
              <a:t>manifest</a:t>
            </a:r>
            <a:endParaRPr lang="fr-FR" dirty="0"/>
          </a:p>
          <a:p>
            <a:pPr marL="609600" lvl="1" indent="-342900">
              <a:buFont typeface="Arial" panose="020B0604020202020204" pitchFamily="34" charset="0"/>
              <a:buChar char="•"/>
            </a:pPr>
            <a:r>
              <a:rPr lang="fr-FR" dirty="0"/>
              <a:t>On fournit la description à </a:t>
            </a:r>
            <a:r>
              <a:rPr lang="fr-FR" dirty="0" err="1"/>
              <a:t>Kubernetes</a:t>
            </a:r>
            <a:r>
              <a:rPr lang="fr-FR" dirty="0"/>
              <a:t>, et il le </a:t>
            </a:r>
            <a:r>
              <a:rPr lang="fr-FR" dirty="0" err="1"/>
              <a:t>déploi</a:t>
            </a:r>
            <a:r>
              <a:rPr lang="fr-FR" dirty="0"/>
              <a:t> pour nous</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a:t>Approche réutilisable</a:t>
            </a:r>
          </a:p>
          <a:p>
            <a:pPr marL="609600" lvl="1" indent="-342900">
              <a:buFont typeface="Arial" panose="020B0604020202020204" pitchFamily="34" charset="0"/>
              <a:buChar char="•"/>
            </a:pPr>
            <a:r>
              <a:rPr lang="fr-FR" dirty="0"/>
              <a:t>Même </a:t>
            </a:r>
            <a:r>
              <a:rPr lang="fr-FR" dirty="0" err="1"/>
              <a:t>manifest</a:t>
            </a:r>
            <a:r>
              <a:rPr lang="fr-FR" dirty="0"/>
              <a:t> sur plusieurs clusters</a:t>
            </a:r>
          </a:p>
          <a:p>
            <a:pPr marL="609600" lvl="1" indent="-342900">
              <a:buFont typeface="Arial" panose="020B0604020202020204" pitchFamily="34" charset="0"/>
              <a:buChar char="•"/>
            </a:pPr>
            <a:r>
              <a:rPr lang="fr-FR" dirty="0"/>
              <a:t>Approche </a:t>
            </a:r>
            <a:r>
              <a:rPr lang="fr-FR" dirty="0" err="1"/>
              <a:t>GitOps</a:t>
            </a:r>
            <a:r>
              <a:rPr lang="fr-FR" dirty="0"/>
              <a:t> </a:t>
            </a:r>
            <a:r>
              <a:rPr lang="fr-FR" dirty="0">
                <a:sym typeface="Wingdings" panose="05000000000000000000" pitchFamily="2" charset="2"/>
              </a:rPr>
              <a:t> Single Source of Truth</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dirty="0">
                <a:sym typeface="Wingdings" panose="05000000000000000000" pitchFamily="2" charset="2"/>
              </a:rPr>
              <a:t>Ecosystème riche et complet : </a:t>
            </a:r>
            <a:r>
              <a:rPr lang="fr-FR" dirty="0">
                <a:sym typeface="Wingdings" panose="05000000000000000000" pitchFamily="2" charset="2"/>
                <a:hlinkClick r:id="rId2"/>
              </a:rPr>
              <a:t>https://landscape.cncf.io/</a:t>
            </a:r>
            <a:endParaRPr lang="fr-FR"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dirty="0">
                <a:sym typeface="Wingdings" panose="05000000000000000000" pitchFamily="2" charset="2"/>
              </a:rPr>
              <a:t>Mature et </a:t>
            </a:r>
            <a:r>
              <a:rPr lang="fr-FR" dirty="0" err="1">
                <a:sym typeface="Wingdings" panose="05000000000000000000" pitchFamily="2" charset="2"/>
              </a:rPr>
              <a:t>customsable</a:t>
            </a:r>
            <a:r>
              <a:rPr lang="fr-FR" dirty="0">
                <a:sym typeface="Wingdings" panose="05000000000000000000" pitchFamily="2" charset="2"/>
              </a:rPr>
              <a:t> = standardisation</a:t>
            </a:r>
          </a:p>
          <a:p>
            <a:endParaRPr lang="fr-FR" dirty="0">
              <a:sym typeface="Wingdings" panose="05000000000000000000" pitchFamily="2" charset="2"/>
            </a:endParaRPr>
          </a:p>
          <a:p>
            <a:pPr marL="342900" indent="-342900">
              <a:buFont typeface="Arial" panose="020B0604020202020204" pitchFamily="34" charset="0"/>
              <a:buChar char="•"/>
            </a:pPr>
            <a:endParaRPr lang="fr-FR"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endParaRPr lang="fr-FR" dirty="0"/>
          </a:p>
        </p:txBody>
      </p:sp>
      <p:pic>
        <p:nvPicPr>
          <p:cNvPr id="12" name="Image 11">
            <a:extLst>
              <a:ext uri="{FF2B5EF4-FFF2-40B4-BE49-F238E27FC236}">
                <a16:creationId xmlns:a16="http://schemas.microsoft.com/office/drawing/2014/main" id="{40083D16-22E5-4B12-9D51-5DADF8CC359B}"/>
              </a:ext>
            </a:extLst>
          </p:cNvPr>
          <p:cNvPicPr>
            <a:picLocks noChangeAspect="1"/>
          </p:cNvPicPr>
          <p:nvPr/>
        </p:nvPicPr>
        <p:blipFill>
          <a:blip r:embed="rId3"/>
          <a:stretch>
            <a:fillRect/>
          </a:stretch>
        </p:blipFill>
        <p:spPr>
          <a:xfrm>
            <a:off x="8327136" y="1196752"/>
            <a:ext cx="3746409" cy="4293096"/>
          </a:xfrm>
          <a:prstGeom prst="rect">
            <a:avLst/>
          </a:prstGeom>
        </p:spPr>
      </p:pic>
      <p:sp>
        <p:nvSpPr>
          <p:cNvPr id="13" name="ZoneTexte 12">
            <a:extLst>
              <a:ext uri="{FF2B5EF4-FFF2-40B4-BE49-F238E27FC236}">
                <a16:creationId xmlns:a16="http://schemas.microsoft.com/office/drawing/2014/main" id="{CC4A4151-A02E-44C2-9D44-E3F77E30046A}"/>
              </a:ext>
            </a:extLst>
          </p:cNvPr>
          <p:cNvSpPr txBox="1"/>
          <p:nvPr/>
        </p:nvSpPr>
        <p:spPr>
          <a:xfrm>
            <a:off x="9019010" y="5554667"/>
            <a:ext cx="2376264" cy="369332"/>
          </a:xfrm>
          <a:prstGeom prst="rect">
            <a:avLst/>
          </a:prstGeom>
          <a:noFill/>
        </p:spPr>
        <p:txBody>
          <a:bodyPr wrap="square" rtlCol="0">
            <a:spAutoFit/>
          </a:bodyPr>
          <a:lstStyle/>
          <a:p>
            <a:r>
              <a:rPr lang="fr-FR" dirty="0"/>
              <a:t>Extrait de </a:t>
            </a:r>
            <a:r>
              <a:rPr lang="fr-FR" dirty="0" err="1"/>
              <a:t>manifest</a:t>
            </a:r>
            <a:endParaRPr lang="fr-FR" dirty="0"/>
          </a:p>
        </p:txBody>
      </p:sp>
    </p:spTree>
    <p:extLst>
      <p:ext uri="{BB962C8B-B14F-4D97-AF65-F5344CB8AC3E}">
        <p14:creationId xmlns:p14="http://schemas.microsoft.com/office/powerpoint/2010/main" val="1983601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Structure d’un Cluster </a:t>
            </a:r>
            <a:r>
              <a:rPr lang="fr-FR" dirty="0" err="1"/>
              <a:t>Kubernetes</a:t>
            </a:r>
            <a:endParaRPr lang="fr-FR" dirty="0"/>
          </a:p>
        </p:txBody>
      </p:sp>
      <p:sp>
        <p:nvSpPr>
          <p:cNvPr id="10" name="Espace réservé du texte 9">
            <a:extLst>
              <a:ext uri="{FF2B5EF4-FFF2-40B4-BE49-F238E27FC236}">
                <a16:creationId xmlns:a16="http://schemas.microsoft.com/office/drawing/2014/main" id="{49E541D3-9371-4F1F-8AFB-A429B21B02CA}"/>
              </a:ext>
            </a:extLst>
          </p:cNvPr>
          <p:cNvSpPr>
            <a:spLocks noGrp="1"/>
          </p:cNvSpPr>
          <p:nvPr>
            <p:ph type="body" sz="quarter" idx="10"/>
          </p:nvPr>
        </p:nvSpPr>
        <p:spPr>
          <a:xfrm>
            <a:off x="227348" y="1556792"/>
            <a:ext cx="6444716" cy="4724761"/>
          </a:xfrm>
        </p:spPr>
        <p:txBody>
          <a:bodyPr>
            <a:normAutofit lnSpcReduction="10000"/>
          </a:bodyPr>
          <a:lstStyle/>
          <a:p>
            <a:pPr marL="342900" indent="-342900">
              <a:buFont typeface="Arial" panose="020B0604020202020204" pitchFamily="34" charset="0"/>
              <a:buChar char="•"/>
            </a:pPr>
            <a:r>
              <a:rPr lang="fr-FR" b="1" dirty="0"/>
              <a:t>Cluster = regroupement de </a:t>
            </a:r>
            <a:r>
              <a:rPr lang="fr-FR" b="1" dirty="0" err="1"/>
              <a:t>Nodes</a:t>
            </a:r>
            <a:endParaRPr lang="fr-FR" b="1" dirty="0"/>
          </a:p>
          <a:p>
            <a:pPr marL="609600" lvl="1" indent="-342900">
              <a:buFont typeface="Arial" panose="020B0604020202020204" pitchFamily="34" charset="0"/>
              <a:buChar char="•"/>
            </a:pPr>
            <a:r>
              <a:rPr lang="fr-FR" dirty="0"/>
              <a:t>VM (fréquent) ou machine physique (rare)</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sym typeface="Wingdings" panose="05000000000000000000" pitchFamily="2" charset="2"/>
              </a:rPr>
              <a:t>Deux types de </a:t>
            </a:r>
            <a:r>
              <a:rPr lang="fr-FR" b="1" dirty="0" err="1">
                <a:sym typeface="Wingdings" panose="05000000000000000000" pitchFamily="2" charset="2"/>
              </a:rPr>
              <a:t>Nodes</a:t>
            </a:r>
            <a:r>
              <a:rPr lang="fr-FR" b="1" dirty="0">
                <a:sym typeface="Wingdings" panose="05000000000000000000" pitchFamily="2" charset="2"/>
              </a:rPr>
              <a:t> : </a:t>
            </a:r>
          </a:p>
          <a:p>
            <a:pPr marL="609600" lvl="1" indent="-342900">
              <a:buFont typeface="Arial" panose="020B0604020202020204" pitchFamily="34" charset="0"/>
              <a:buChar char="•"/>
            </a:pPr>
            <a:r>
              <a:rPr lang="fr-FR" b="1" dirty="0">
                <a:sym typeface="Wingdings" panose="05000000000000000000" pitchFamily="2" charset="2"/>
              </a:rPr>
              <a:t>Control Plane (CP) : </a:t>
            </a:r>
            <a:r>
              <a:rPr lang="fr-FR" dirty="0">
                <a:sym typeface="Wingdings" panose="05000000000000000000" pitchFamily="2" charset="2"/>
              </a:rPr>
              <a:t>administre le cluster et permet l’interaction avec les équipes Ops</a:t>
            </a:r>
          </a:p>
          <a:p>
            <a:pPr marL="609600" lvl="1" indent="-342900">
              <a:buFont typeface="Arial" panose="020B0604020202020204" pitchFamily="34" charset="0"/>
              <a:buChar char="•"/>
            </a:pPr>
            <a:r>
              <a:rPr lang="fr-FR" b="1" dirty="0">
                <a:sym typeface="Wingdings" panose="05000000000000000000" pitchFamily="2" charset="2"/>
              </a:rPr>
              <a:t>Data Plane (DP) : </a:t>
            </a:r>
            <a:r>
              <a:rPr lang="fr-FR" dirty="0">
                <a:sym typeface="Wingdings" panose="05000000000000000000" pitchFamily="2" charset="2"/>
              </a:rPr>
              <a:t>héberge les applications / conteneurs</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Haute disponibilité : </a:t>
            </a:r>
          </a:p>
          <a:p>
            <a:pPr marL="609600" lvl="1" indent="-342900">
              <a:buFont typeface="Arial" panose="020B0604020202020204" pitchFamily="34" charset="0"/>
              <a:buChar char="•"/>
            </a:pPr>
            <a:r>
              <a:rPr lang="fr-FR" dirty="0">
                <a:sym typeface="Wingdings" panose="05000000000000000000" pitchFamily="2" charset="2"/>
              </a:rPr>
              <a:t>Au moins 3 </a:t>
            </a:r>
            <a:r>
              <a:rPr lang="fr-FR" dirty="0" err="1">
                <a:sym typeface="Wingdings" panose="05000000000000000000" pitchFamily="2" charset="2"/>
              </a:rPr>
              <a:t>Nodes</a:t>
            </a:r>
            <a:r>
              <a:rPr lang="fr-FR" dirty="0">
                <a:sym typeface="Wingdings" panose="05000000000000000000" pitchFamily="2" charset="2"/>
              </a:rPr>
              <a:t> Control Plane (quorum)</a:t>
            </a:r>
          </a:p>
          <a:p>
            <a:pPr marL="609600" lvl="1" indent="-342900">
              <a:buFont typeface="Arial" panose="020B0604020202020204" pitchFamily="34" charset="0"/>
              <a:buChar char="•"/>
            </a:pPr>
            <a:r>
              <a:rPr lang="fr-FR" dirty="0">
                <a:sym typeface="Wingdings" panose="05000000000000000000" pitchFamily="2" charset="2"/>
              </a:rPr>
              <a:t>Au moins 2 </a:t>
            </a:r>
            <a:r>
              <a:rPr lang="fr-FR" dirty="0" err="1">
                <a:sym typeface="Wingdings" panose="05000000000000000000" pitchFamily="2" charset="2"/>
              </a:rPr>
              <a:t>Nodes</a:t>
            </a:r>
            <a:r>
              <a:rPr lang="fr-FR" dirty="0">
                <a:sym typeface="Wingdings" panose="05000000000000000000" pitchFamily="2" charset="2"/>
              </a:rPr>
              <a:t> Data-Plane</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b="1" dirty="0">
                <a:sym typeface="Wingdings" panose="05000000000000000000" pitchFamily="2" charset="2"/>
              </a:rPr>
              <a:t>Généralement accompagné de </a:t>
            </a:r>
            <a:r>
              <a:rPr lang="fr-FR" b="1" dirty="0" err="1">
                <a:sym typeface="Wingdings" panose="05000000000000000000" pitchFamily="2" charset="2"/>
              </a:rPr>
              <a:t>Load-Balancers</a:t>
            </a:r>
            <a:r>
              <a:rPr lang="fr-FR" b="1" dirty="0">
                <a:sym typeface="Wingdings" panose="05000000000000000000" pitchFamily="2" charset="2"/>
              </a:rPr>
              <a:t> applicatifs</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endParaRPr lang="fr-FR"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endParaRPr lang="fr-FR" dirty="0"/>
          </a:p>
        </p:txBody>
      </p:sp>
      <p:pic>
        <p:nvPicPr>
          <p:cNvPr id="5" name="Image 4">
            <a:extLst>
              <a:ext uri="{FF2B5EF4-FFF2-40B4-BE49-F238E27FC236}">
                <a16:creationId xmlns:a16="http://schemas.microsoft.com/office/drawing/2014/main" id="{F5E50405-C01E-4B2E-8CA6-11BD632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6120" y="908720"/>
            <a:ext cx="4500703" cy="5164040"/>
          </a:xfrm>
          <a:prstGeom prst="rect">
            <a:avLst/>
          </a:prstGeom>
        </p:spPr>
      </p:pic>
    </p:spTree>
    <p:extLst>
      <p:ext uri="{BB962C8B-B14F-4D97-AF65-F5344CB8AC3E}">
        <p14:creationId xmlns:p14="http://schemas.microsoft.com/office/powerpoint/2010/main" val="1313809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Définitions d’objets </a:t>
            </a:r>
            <a:r>
              <a:rPr lang="fr-FR" dirty="0" err="1"/>
              <a:t>Kubernetes</a:t>
            </a:r>
            <a:endParaRPr lang="fr-FR" dirty="0"/>
          </a:p>
        </p:txBody>
      </p:sp>
      <p:sp>
        <p:nvSpPr>
          <p:cNvPr id="4" name="Espace réservé du texte 3">
            <a:extLst>
              <a:ext uri="{FF2B5EF4-FFF2-40B4-BE49-F238E27FC236}">
                <a16:creationId xmlns:a16="http://schemas.microsoft.com/office/drawing/2014/main" id="{73E3BC2D-5FBB-46BE-9071-080CE0CDCC2D}"/>
              </a:ext>
            </a:extLst>
          </p:cNvPr>
          <p:cNvSpPr>
            <a:spLocks noGrp="1"/>
          </p:cNvSpPr>
          <p:nvPr>
            <p:ph type="body" sz="quarter" idx="10"/>
          </p:nvPr>
        </p:nvSpPr>
        <p:spPr>
          <a:xfrm>
            <a:off x="1703512" y="1484784"/>
            <a:ext cx="10242488" cy="4466201"/>
          </a:xfrm>
        </p:spPr>
        <p:txBody>
          <a:bodyPr>
            <a:normAutofit fontScale="92500" lnSpcReduction="10000"/>
          </a:bodyPr>
          <a:lstStyle/>
          <a:p>
            <a:pPr marL="342900" indent="-342900">
              <a:buFont typeface="Arial" panose="020B0604020202020204" pitchFamily="34" charset="0"/>
              <a:buChar char="•"/>
            </a:pPr>
            <a:r>
              <a:rPr lang="fr-FR" b="1" dirty="0" err="1"/>
              <a:t>Namespace</a:t>
            </a:r>
            <a:r>
              <a:rPr lang="fr-FR" b="1" dirty="0"/>
              <a:t> : </a:t>
            </a:r>
            <a:r>
              <a:rPr lang="fr-FR" dirty="0"/>
              <a:t>regroupe des ressources et permet la gestion de droit. Tout élément déployé dans </a:t>
            </a:r>
            <a:r>
              <a:rPr lang="fr-FR" dirty="0" err="1"/>
              <a:t>Kubernetes</a:t>
            </a:r>
            <a:r>
              <a:rPr lang="fr-FR" dirty="0"/>
              <a:t> est déployé dans un </a:t>
            </a:r>
            <a:r>
              <a:rPr lang="fr-FR" dirty="0" err="1"/>
              <a:t>Namespace</a:t>
            </a:r>
            <a:r>
              <a:rPr lang="fr-FR" dirty="0"/>
              <a:t>.</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Pod</a:t>
            </a:r>
            <a:r>
              <a:rPr lang="fr-FR" b="1" dirty="0"/>
              <a:t> :</a:t>
            </a:r>
            <a:r>
              <a:rPr lang="fr-FR" dirty="0"/>
              <a:t> unité de base des déploiements, contient un ou plusieurs conteneurs</a:t>
            </a:r>
          </a:p>
          <a:p>
            <a:pPr marL="609600" lvl="1" indent="-342900">
              <a:buFont typeface="Arial" panose="020B0604020202020204" pitchFamily="34" charset="0"/>
              <a:buChar char="•"/>
            </a:pPr>
            <a:r>
              <a:rPr lang="fr-FR" dirty="0"/>
              <a:t>Les conteneurs partagent la même interface réseau</a:t>
            </a:r>
          </a:p>
          <a:p>
            <a:pPr marL="609600" lvl="1" indent="-342900">
              <a:buFont typeface="Arial" panose="020B0604020202020204" pitchFamily="34" charset="0"/>
              <a:buChar char="•"/>
            </a:pPr>
            <a:r>
              <a:rPr lang="fr-FR" dirty="0"/>
              <a:t>Les conteneurs peuvent partager des volumes de fichier</a:t>
            </a:r>
          </a:p>
          <a:p>
            <a:pPr marL="609600" lvl="1" indent="-342900">
              <a:buFont typeface="Arial" panose="020B0604020202020204" pitchFamily="34" charset="0"/>
              <a:buChar char="•"/>
            </a:pPr>
            <a:r>
              <a:rPr lang="fr-FR" dirty="0"/>
              <a:t>Conteneur principal, </a:t>
            </a:r>
            <a:r>
              <a:rPr lang="fr-FR" dirty="0" err="1"/>
              <a:t>initContainer</a:t>
            </a:r>
            <a:r>
              <a:rPr lang="fr-FR" dirty="0"/>
              <a:t>, Sidecars, ….</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Deployment</a:t>
            </a:r>
            <a:r>
              <a:rPr lang="fr-FR" b="1" dirty="0"/>
              <a:t> :</a:t>
            </a:r>
            <a:r>
              <a:rPr lang="fr-FR" dirty="0"/>
              <a:t> permet de déployer et mettre à jour un ensemble de </a:t>
            </a:r>
            <a:r>
              <a:rPr lang="fr-FR" dirty="0" err="1"/>
              <a:t>Pods</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Service :</a:t>
            </a:r>
            <a:r>
              <a:rPr lang="fr-FR" dirty="0"/>
              <a:t> représente un </a:t>
            </a:r>
            <a:r>
              <a:rPr lang="fr-FR" dirty="0" err="1"/>
              <a:t>load</a:t>
            </a:r>
            <a:r>
              <a:rPr lang="fr-FR" dirty="0"/>
              <a:t>-balancer et permet de communiquer avec plusieurs </a:t>
            </a:r>
            <a:r>
              <a:rPr lang="fr-FR" dirty="0" err="1"/>
              <a:t>Pods</a:t>
            </a:r>
            <a:r>
              <a:rPr lang="fr-FR" dirty="0"/>
              <a:t> à travers un IP unique</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Ingress</a:t>
            </a:r>
            <a:r>
              <a:rPr lang="fr-FR" b="1" dirty="0"/>
              <a:t> :</a:t>
            </a:r>
            <a:r>
              <a:rPr lang="fr-FR" dirty="0"/>
              <a:t> décrit une route ainsi qu’un ensemble de règles qui permettent de faire entrer du </a:t>
            </a:r>
            <a:r>
              <a:rPr lang="fr-FR" dirty="0" err="1"/>
              <a:t>traffic</a:t>
            </a:r>
            <a:r>
              <a:rPr lang="fr-FR" dirty="0"/>
              <a:t> dans le cluster</a:t>
            </a:r>
          </a:p>
        </p:txBody>
      </p:sp>
      <p:pic>
        <p:nvPicPr>
          <p:cNvPr id="22530" name="Picture 2">
            <a:extLst>
              <a:ext uri="{FF2B5EF4-FFF2-40B4-BE49-F238E27FC236}">
                <a16:creationId xmlns:a16="http://schemas.microsoft.com/office/drawing/2014/main" id="{9146FC3A-7A68-495E-ACF9-914EBF382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408" y="1268760"/>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a:extLst>
              <a:ext uri="{FF2B5EF4-FFF2-40B4-BE49-F238E27FC236}">
                <a16:creationId xmlns:a16="http://schemas.microsoft.com/office/drawing/2014/main" id="{B6A7691A-DC95-4738-AA11-1FB0D1389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247" y="2204864"/>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a:extLst>
              <a:ext uri="{FF2B5EF4-FFF2-40B4-BE49-F238E27FC236}">
                <a16:creationId xmlns:a16="http://schemas.microsoft.com/office/drawing/2014/main" id="{71A512F8-7BBB-41D1-968C-7966827C2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247" y="4350618"/>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a:extLst>
              <a:ext uri="{FF2B5EF4-FFF2-40B4-BE49-F238E27FC236}">
                <a16:creationId xmlns:a16="http://schemas.microsoft.com/office/drawing/2014/main" id="{7EA216F9-CC17-48E9-9745-1A5BFC9751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247" y="5229200"/>
            <a:ext cx="609600" cy="590550"/>
          </a:xfrm>
          <a:prstGeom prst="rect">
            <a:avLst/>
          </a:prstGeom>
          <a:noFill/>
          <a:extLst>
            <a:ext uri="{909E8E84-426E-40DD-AFC4-6F175D3DCCD1}">
              <a14:hiddenFill xmlns:a14="http://schemas.microsoft.com/office/drawing/2010/main">
                <a:solidFill>
                  <a:srgbClr val="FFFFFF"/>
                </a:solidFill>
              </a14:hiddenFill>
            </a:ext>
          </a:extLst>
        </p:spPr>
      </p:pic>
      <p:pic>
        <p:nvPicPr>
          <p:cNvPr id="22538" name="Picture 10">
            <a:extLst>
              <a:ext uri="{FF2B5EF4-FFF2-40B4-BE49-F238E27FC236}">
                <a16:creationId xmlns:a16="http://schemas.microsoft.com/office/drawing/2014/main" id="{375D25BA-237D-4078-BA21-AD121711E0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247" y="3600103"/>
            <a:ext cx="609600" cy="59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459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021FA98-7A69-45F4-A2DF-F00D624E7389}"/>
              </a:ext>
            </a:extLst>
          </p:cNvPr>
          <p:cNvSpPr>
            <a:spLocks noGrp="1"/>
          </p:cNvSpPr>
          <p:nvPr>
            <p:ph type="body" sz="quarter" idx="10"/>
          </p:nvPr>
        </p:nvSpPr>
        <p:spPr>
          <a:xfrm>
            <a:off x="227348" y="1815352"/>
            <a:ext cx="5868652" cy="4466201"/>
          </a:xfrm>
        </p:spPr>
        <p:txBody>
          <a:bodyPr/>
          <a:lstStyle/>
          <a:p>
            <a:pPr marL="342900" indent="-342900">
              <a:buFont typeface="Arial" panose="020B0604020202020204" pitchFamily="34" charset="0"/>
              <a:buChar char="•"/>
            </a:pPr>
            <a:r>
              <a:rPr lang="fr-FR" b="1" dirty="0"/>
              <a:t>Modèle VM = inefficace</a:t>
            </a:r>
          </a:p>
          <a:p>
            <a:pPr marL="609600" lvl="1" indent="-342900">
              <a:buFont typeface="Arial" panose="020B0604020202020204" pitchFamily="34" charset="0"/>
              <a:buChar char="•"/>
            </a:pPr>
            <a:r>
              <a:rPr lang="fr-FR" dirty="0"/>
              <a:t>Au moins deux VM par µS pour la haute disponibilité</a:t>
            </a:r>
          </a:p>
          <a:p>
            <a:pPr marL="609600" lvl="1" indent="-342900">
              <a:buFont typeface="Arial" panose="020B0604020202020204" pitchFamily="34" charset="0"/>
              <a:buChar char="•"/>
            </a:pPr>
            <a:r>
              <a:rPr lang="fr-FR" dirty="0"/>
              <a:t>Au moins deux VM par </a:t>
            </a:r>
            <a:r>
              <a:rPr lang="fr-FR" dirty="0" err="1"/>
              <a:t>Load</a:t>
            </a:r>
            <a:r>
              <a:rPr lang="fr-FR" dirty="0"/>
              <a:t>-Balancer pour la Haute disponibilité</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Complexité du passage à l’échelle</a:t>
            </a:r>
          </a:p>
          <a:p>
            <a:pPr marL="609600" lvl="1" indent="-342900">
              <a:buFont typeface="Arial" panose="020B0604020202020204" pitchFamily="34" charset="0"/>
              <a:buChar char="•"/>
            </a:pPr>
            <a:r>
              <a:rPr lang="fr-FR" dirty="0"/>
              <a:t>Trop de configuration</a:t>
            </a:r>
          </a:p>
          <a:p>
            <a:pPr marL="609600" lvl="1" indent="-342900">
              <a:buFont typeface="Arial" panose="020B0604020202020204" pitchFamily="34" charset="0"/>
              <a:buChar char="•"/>
            </a:pPr>
            <a:r>
              <a:rPr lang="fr-FR" dirty="0"/>
              <a:t>Trop de ressources inexploitées</a:t>
            </a:r>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Exemple : application µS (VM)</a:t>
            </a:r>
          </a:p>
        </p:txBody>
      </p:sp>
      <p:pic>
        <p:nvPicPr>
          <p:cNvPr id="6" name="Image 5">
            <a:extLst>
              <a:ext uri="{FF2B5EF4-FFF2-40B4-BE49-F238E27FC236}">
                <a16:creationId xmlns:a16="http://schemas.microsoft.com/office/drawing/2014/main" id="{8CEA5704-1AF1-4A41-AC60-9F2DF51DB4C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9052" y="1412776"/>
            <a:ext cx="4308841" cy="4248472"/>
          </a:xfrm>
          <a:prstGeom prst="rect">
            <a:avLst/>
          </a:prstGeom>
        </p:spPr>
      </p:pic>
    </p:spTree>
    <p:extLst>
      <p:ext uri="{BB962C8B-B14F-4D97-AF65-F5344CB8AC3E}">
        <p14:creationId xmlns:p14="http://schemas.microsoft.com/office/powerpoint/2010/main" val="1123673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021FA98-7A69-45F4-A2DF-F00D624E7389}"/>
              </a:ext>
            </a:extLst>
          </p:cNvPr>
          <p:cNvSpPr>
            <a:spLocks noGrp="1"/>
          </p:cNvSpPr>
          <p:nvPr>
            <p:ph type="body" sz="quarter" idx="10"/>
          </p:nvPr>
        </p:nvSpPr>
        <p:spPr>
          <a:xfrm>
            <a:off x="227348" y="1815352"/>
            <a:ext cx="5868652" cy="4466201"/>
          </a:xfrm>
        </p:spPr>
        <p:txBody>
          <a:bodyPr/>
          <a:lstStyle/>
          <a:p>
            <a:pPr marL="342900" indent="-342900">
              <a:buFont typeface="Arial" panose="020B0604020202020204" pitchFamily="34" charset="0"/>
              <a:buChar char="•"/>
            </a:pPr>
            <a:r>
              <a:rPr lang="fr-FR" b="1" dirty="0" err="1"/>
              <a:t>Reproductabilité</a:t>
            </a:r>
            <a:r>
              <a:rPr lang="fr-FR" b="1" dirty="0"/>
              <a:t> du modèle de déploiement</a:t>
            </a:r>
          </a:p>
          <a:p>
            <a:pPr marL="609600" lvl="1" indent="-342900">
              <a:buFont typeface="Arial" panose="020B0604020202020204" pitchFamily="34" charset="0"/>
              <a:buChar char="•"/>
            </a:pPr>
            <a:r>
              <a:rPr lang="fr-FR" dirty="0"/>
              <a:t>VM = </a:t>
            </a:r>
            <a:r>
              <a:rPr lang="fr-FR" dirty="0" err="1"/>
              <a:t>Pod</a:t>
            </a:r>
            <a:endParaRPr lang="fr-FR" dirty="0"/>
          </a:p>
          <a:p>
            <a:pPr marL="609600" lvl="1" indent="-342900">
              <a:buFont typeface="Arial" panose="020B0604020202020204" pitchFamily="34" charset="0"/>
              <a:buChar char="•"/>
            </a:pPr>
            <a:r>
              <a:rPr lang="fr-FR" dirty="0" err="1"/>
              <a:t>Load</a:t>
            </a:r>
            <a:r>
              <a:rPr lang="fr-FR" dirty="0"/>
              <a:t>-Balancer = Service</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Simplicité du passage à l’échelle</a:t>
            </a:r>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r>
              <a:rPr lang="fr-FR" dirty="0"/>
              <a:t>Géré par </a:t>
            </a:r>
            <a:r>
              <a:rPr lang="fr-FR" dirty="0" err="1"/>
              <a:t>Kubernetes</a:t>
            </a:r>
            <a:r>
              <a:rPr lang="fr-FR" dirty="0"/>
              <a:t> (mise à jour des services)</a:t>
            </a:r>
          </a:p>
          <a:p>
            <a:pPr marL="609600" lvl="1" indent="-342900">
              <a:buFont typeface="Arial" panose="020B0604020202020204" pitchFamily="34" charset="0"/>
              <a:buChar char="•"/>
            </a:pPr>
            <a:r>
              <a:rPr lang="fr-FR" dirty="0"/>
              <a:t>Meilleur partage des ressources dans le Cluster</a:t>
            </a:r>
          </a:p>
        </p:txBody>
      </p:sp>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Exemple : application µS (Cluster)</a:t>
            </a:r>
          </a:p>
        </p:txBody>
      </p:sp>
      <p:pic>
        <p:nvPicPr>
          <p:cNvPr id="4" name="Image 3">
            <a:extLst>
              <a:ext uri="{FF2B5EF4-FFF2-40B4-BE49-F238E27FC236}">
                <a16:creationId xmlns:a16="http://schemas.microsoft.com/office/drawing/2014/main" id="{6CBFA984-66E5-4C9C-82A5-1B028171A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0136" y="1215036"/>
            <a:ext cx="3635711" cy="4427928"/>
          </a:xfrm>
          <a:prstGeom prst="rect">
            <a:avLst/>
          </a:prstGeom>
        </p:spPr>
      </p:pic>
    </p:spTree>
    <p:extLst>
      <p:ext uri="{BB962C8B-B14F-4D97-AF65-F5344CB8AC3E}">
        <p14:creationId xmlns:p14="http://schemas.microsoft.com/office/powerpoint/2010/main" val="3141546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0021FA98-7A69-45F4-A2DF-F00D624E7389}"/>
              </a:ext>
            </a:extLst>
          </p:cNvPr>
          <p:cNvSpPr>
            <a:spLocks noGrp="1"/>
          </p:cNvSpPr>
          <p:nvPr>
            <p:ph type="body" sz="quarter" idx="10"/>
          </p:nvPr>
        </p:nvSpPr>
        <p:spPr>
          <a:xfrm>
            <a:off x="227348" y="1815353"/>
            <a:ext cx="6588732" cy="2981800"/>
          </a:xfrm>
        </p:spPr>
        <p:txBody>
          <a:bodyPr/>
          <a:lstStyle/>
          <a:p>
            <a:pPr marL="342900" indent="-342900">
              <a:buFont typeface="Arial" panose="020B0604020202020204" pitchFamily="34" charset="0"/>
              <a:buChar char="•"/>
            </a:pPr>
            <a:r>
              <a:rPr lang="fr-FR" b="1" dirty="0"/>
              <a:t>Couche réseau commune à toutes les </a:t>
            </a:r>
            <a:r>
              <a:rPr lang="fr-FR" b="1" dirty="0" err="1"/>
              <a:t>Nodes</a:t>
            </a:r>
            <a:r>
              <a:rPr lang="fr-FR" b="1" dirty="0"/>
              <a:t> (</a:t>
            </a:r>
            <a:r>
              <a:rPr lang="fr-FR" b="1" dirty="0" err="1"/>
              <a:t>kubeproxy</a:t>
            </a:r>
            <a:r>
              <a:rPr lang="fr-FR" b="1" dirty="0"/>
              <a:t>)</a:t>
            </a:r>
          </a:p>
          <a:p>
            <a:pPr marL="609600" lvl="1" indent="-342900">
              <a:buFont typeface="Arial" panose="020B0604020202020204" pitchFamily="34" charset="0"/>
              <a:buChar char="•"/>
            </a:pPr>
            <a:r>
              <a:rPr lang="fr-FR" dirty="0"/>
              <a:t>Permet de </a:t>
            </a:r>
            <a:r>
              <a:rPr lang="fr-FR" dirty="0" err="1"/>
              <a:t>load</a:t>
            </a:r>
            <a:r>
              <a:rPr lang="fr-FR" dirty="0"/>
              <a:t>-balancer sur des </a:t>
            </a:r>
            <a:r>
              <a:rPr lang="fr-FR" dirty="0" err="1"/>
              <a:t>Nodes</a:t>
            </a:r>
            <a:r>
              <a:rPr lang="fr-FR" dirty="0"/>
              <a:t> qui n’ont pas le bon type de conteneur</a:t>
            </a:r>
          </a:p>
          <a:p>
            <a:pPr marL="609600" lvl="1" indent="-342900">
              <a:buFont typeface="Arial" panose="020B0604020202020204" pitchFamily="34" charset="0"/>
              <a:buChar char="•"/>
            </a:pPr>
            <a:r>
              <a:rPr lang="fr-FR" dirty="0"/>
              <a:t>Répartition de charge native sur l’ensemble des communications</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Couche applicative répartie entre les </a:t>
            </a:r>
            <a:r>
              <a:rPr lang="fr-FR" b="1" dirty="0" err="1"/>
              <a:t>nodes</a:t>
            </a:r>
            <a:endParaRPr lang="fr-FR" b="1" dirty="0"/>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Exemple : application µS (Cluster)</a:t>
            </a:r>
          </a:p>
        </p:txBody>
      </p:sp>
      <p:pic>
        <p:nvPicPr>
          <p:cNvPr id="5" name="Image 4">
            <a:extLst>
              <a:ext uri="{FF2B5EF4-FFF2-40B4-BE49-F238E27FC236}">
                <a16:creationId xmlns:a16="http://schemas.microsoft.com/office/drawing/2014/main" id="{EAB27E7B-2704-4D6B-A08D-79902EF24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4112" y="1228725"/>
            <a:ext cx="4391025" cy="4400550"/>
          </a:xfrm>
          <a:prstGeom prst="rect">
            <a:avLst/>
          </a:prstGeom>
        </p:spPr>
      </p:pic>
      <p:sp>
        <p:nvSpPr>
          <p:cNvPr id="6" name="Rectangle 5">
            <a:extLst>
              <a:ext uri="{FF2B5EF4-FFF2-40B4-BE49-F238E27FC236}">
                <a16:creationId xmlns:a16="http://schemas.microsoft.com/office/drawing/2014/main" id="{FEAB7782-3C1A-4D14-A35E-629CEC482098}"/>
              </a:ext>
            </a:extLst>
          </p:cNvPr>
          <p:cNvSpPr/>
          <p:nvPr/>
        </p:nvSpPr>
        <p:spPr>
          <a:xfrm>
            <a:off x="551384" y="5035523"/>
            <a:ext cx="6120680" cy="4720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Pas de magie : </a:t>
            </a:r>
            <a:r>
              <a:rPr lang="fr-FR" dirty="0" err="1"/>
              <a:t>IPTables</a:t>
            </a:r>
            <a:r>
              <a:rPr lang="fr-FR" dirty="0"/>
              <a:t> et IPVS aux commandes</a:t>
            </a:r>
          </a:p>
        </p:txBody>
      </p:sp>
    </p:spTree>
    <p:extLst>
      <p:ext uri="{BB962C8B-B14F-4D97-AF65-F5344CB8AC3E}">
        <p14:creationId xmlns:p14="http://schemas.microsoft.com/office/powerpoint/2010/main" val="36385816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Déployer un cluster </a:t>
            </a:r>
            <a:r>
              <a:rPr lang="fr-FR" dirty="0" err="1"/>
              <a:t>Kubernetes</a:t>
            </a:r>
            <a:endParaRPr lang="fr-FR" dirty="0"/>
          </a:p>
        </p:txBody>
      </p:sp>
      <p:sp>
        <p:nvSpPr>
          <p:cNvPr id="4" name="Espace réservé du texte 3">
            <a:extLst>
              <a:ext uri="{FF2B5EF4-FFF2-40B4-BE49-F238E27FC236}">
                <a16:creationId xmlns:a16="http://schemas.microsoft.com/office/drawing/2014/main" id="{94C3C3D3-27A0-411E-A446-7F2989A1CD2A}"/>
              </a:ext>
            </a:extLst>
          </p:cNvPr>
          <p:cNvSpPr>
            <a:spLocks noGrp="1"/>
          </p:cNvSpPr>
          <p:nvPr>
            <p:ph type="body" sz="quarter" idx="10"/>
          </p:nvPr>
        </p:nvSpPr>
        <p:spPr/>
        <p:txBody>
          <a:bodyPr/>
          <a:lstStyle/>
          <a:p>
            <a:pPr marL="342900" indent="-342900">
              <a:buFont typeface="Arial" panose="020B0604020202020204" pitchFamily="34" charset="0"/>
              <a:buChar char="•"/>
            </a:pPr>
            <a:r>
              <a:rPr lang="fr-FR" b="1" dirty="0"/>
              <a:t>Chez un CSP  : </a:t>
            </a:r>
          </a:p>
          <a:p>
            <a:pPr marL="609600" lvl="1" indent="-342900">
              <a:buFont typeface="Arial" panose="020B0604020202020204" pitchFamily="34" charset="0"/>
              <a:buChar char="•"/>
            </a:pPr>
            <a:r>
              <a:rPr lang="fr-FR" dirty="0"/>
              <a:t>Azure AKS : </a:t>
            </a:r>
            <a:r>
              <a:rPr lang="fr-FR" dirty="0">
                <a:hlinkClick r:id="rId2"/>
              </a:rPr>
              <a:t>https://azure.microsoft.com/fr-fr/products/kubernetes-service</a:t>
            </a:r>
            <a:endParaRPr lang="fr-FR" dirty="0"/>
          </a:p>
          <a:p>
            <a:pPr marL="609600" lvl="1" indent="-342900">
              <a:buFont typeface="Arial" panose="020B0604020202020204" pitchFamily="34" charset="0"/>
              <a:buChar char="•"/>
            </a:pPr>
            <a:r>
              <a:rPr lang="fr-FR" dirty="0"/>
              <a:t>Google GKE : </a:t>
            </a:r>
            <a:r>
              <a:rPr lang="fr-FR" dirty="0">
                <a:hlinkClick r:id="rId3"/>
              </a:rPr>
              <a:t>https://cloud.google.com/kubernetes-engine?hl=fr</a:t>
            </a:r>
            <a:endParaRPr lang="fr-FR" dirty="0"/>
          </a:p>
          <a:p>
            <a:pPr marL="609600" lvl="1" indent="-342900">
              <a:buFont typeface="Arial" panose="020B0604020202020204" pitchFamily="34" charset="0"/>
              <a:buChar char="•"/>
            </a:pPr>
            <a:r>
              <a:rPr lang="fr-FR" dirty="0"/>
              <a:t>Amazon EKS : </a:t>
            </a:r>
            <a:r>
              <a:rPr lang="fr-FR" dirty="0">
                <a:hlinkClick r:id="rId4"/>
              </a:rPr>
              <a:t>https://aws.amazon.com/fr/eks/</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On </a:t>
            </a:r>
            <a:r>
              <a:rPr lang="fr-FR" b="1" dirty="0" err="1"/>
              <a:t>premise</a:t>
            </a:r>
            <a:r>
              <a:rPr lang="fr-FR" b="1" dirty="0"/>
              <a:t> :</a:t>
            </a:r>
          </a:p>
          <a:p>
            <a:pPr marL="609600" lvl="1" indent="-342900">
              <a:buFont typeface="Arial" panose="020B0604020202020204" pitchFamily="34" charset="0"/>
              <a:buChar char="•"/>
            </a:pPr>
            <a:r>
              <a:rPr lang="fr-FR" dirty="0"/>
              <a:t>VMWare </a:t>
            </a:r>
            <a:r>
              <a:rPr lang="fr-FR" dirty="0" err="1"/>
              <a:t>Tanzu</a:t>
            </a:r>
            <a:r>
              <a:rPr lang="fr-FR" dirty="0"/>
              <a:t> : </a:t>
            </a:r>
            <a:r>
              <a:rPr lang="fr-FR" dirty="0">
                <a:hlinkClick r:id="rId5"/>
              </a:rPr>
              <a:t>https://tanzu.vmware.com/fr/tanzu</a:t>
            </a:r>
            <a:endParaRPr lang="fr-FR" dirty="0"/>
          </a:p>
          <a:p>
            <a:pPr marL="609600" lvl="1" indent="-342900">
              <a:buFont typeface="Arial" panose="020B0604020202020204" pitchFamily="34" charset="0"/>
              <a:buChar char="•"/>
            </a:pPr>
            <a:r>
              <a:rPr lang="fr-FR" dirty="0" err="1"/>
              <a:t>RedHat</a:t>
            </a:r>
            <a:r>
              <a:rPr lang="fr-FR" dirty="0"/>
              <a:t> </a:t>
            </a:r>
            <a:r>
              <a:rPr lang="fr-FR" dirty="0" err="1"/>
              <a:t>Openshift</a:t>
            </a:r>
            <a:r>
              <a:rPr lang="fr-FR" dirty="0"/>
              <a:t> : </a:t>
            </a:r>
            <a:r>
              <a:rPr lang="fr-FR" dirty="0">
                <a:hlinkClick r:id="rId6"/>
              </a:rPr>
              <a:t>https://access.redhat.com/products/openshift</a:t>
            </a:r>
            <a:r>
              <a:rPr lang="fr-FR" dirty="0"/>
              <a:t> </a:t>
            </a:r>
          </a:p>
          <a:p>
            <a:pPr marL="609600" lvl="1" indent="-342900">
              <a:buFont typeface="Arial" panose="020B0604020202020204" pitchFamily="34" charset="0"/>
              <a:buChar char="•"/>
            </a:pPr>
            <a:r>
              <a:rPr lang="fr-FR" dirty="0" err="1"/>
              <a:t>Kubespray</a:t>
            </a:r>
            <a:r>
              <a:rPr lang="fr-FR" dirty="0"/>
              <a:t> (Ansible) : </a:t>
            </a:r>
            <a:r>
              <a:rPr lang="fr-FR" dirty="0">
                <a:hlinkClick r:id="rId7"/>
              </a:rPr>
              <a:t>https://github.com/kubernetes-sigs/kubespray</a:t>
            </a:r>
            <a:endParaRPr lang="fr-FR" dirty="0"/>
          </a:p>
          <a:p>
            <a:pPr marL="609600" lvl="1" indent="-342900">
              <a:buFont typeface="Arial" panose="020B0604020202020204" pitchFamily="34" charset="0"/>
              <a:buChar char="•"/>
            </a:pPr>
            <a:r>
              <a:rPr lang="fr-FR" dirty="0"/>
              <a:t>K3s : </a:t>
            </a:r>
            <a:r>
              <a:rPr lang="fr-FR" dirty="0">
                <a:hlinkClick r:id="rId8"/>
              </a:rPr>
              <a:t>https://k3s.io/</a:t>
            </a:r>
            <a:endParaRPr lang="fr-FR" dirty="0"/>
          </a:p>
          <a:p>
            <a:pPr marL="609600" lvl="1" indent="-342900">
              <a:buFont typeface="Arial" panose="020B0604020202020204" pitchFamily="34" charset="0"/>
              <a:buChar char="•"/>
            </a:pPr>
            <a:r>
              <a:rPr lang="fr-FR" dirty="0"/>
              <a:t>Kind : </a:t>
            </a:r>
            <a:r>
              <a:rPr lang="fr-FR" dirty="0">
                <a:hlinkClick r:id="rId9"/>
              </a:rPr>
              <a:t>https://kind.sigs.k8s.io/</a:t>
            </a:r>
            <a:endParaRPr lang="fr-FR" dirty="0"/>
          </a:p>
          <a:p>
            <a:pPr marL="609600" lvl="1" indent="-342900">
              <a:buFont typeface="Arial" panose="020B0604020202020204" pitchFamily="34" charset="0"/>
              <a:buChar char="•"/>
            </a:pPr>
            <a:r>
              <a:rPr lang="fr-FR" dirty="0" err="1"/>
              <a:t>Kubeadm</a:t>
            </a:r>
            <a:r>
              <a:rPr lang="fr-FR" dirty="0"/>
              <a:t> : </a:t>
            </a:r>
            <a:r>
              <a:rPr lang="fr-FR" dirty="0">
                <a:hlinkClick r:id="rId10"/>
              </a:rPr>
              <a:t>https://kubernetes.io/fr/docs/setup/production-environment/tools/kubeadm/create-cluster-kubeadm/</a:t>
            </a: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Tree>
    <p:extLst>
      <p:ext uri="{BB962C8B-B14F-4D97-AF65-F5344CB8AC3E}">
        <p14:creationId xmlns:p14="http://schemas.microsoft.com/office/powerpoint/2010/main" val="19674917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556970-C822-D1D1-1A6C-9F42C7C94C27}"/>
              </a:ext>
            </a:extLst>
          </p:cNvPr>
          <p:cNvSpPr>
            <a:spLocks noGrp="1"/>
          </p:cNvSpPr>
          <p:nvPr>
            <p:ph type="title"/>
          </p:nvPr>
        </p:nvSpPr>
        <p:spPr/>
        <p:txBody>
          <a:bodyPr/>
          <a:lstStyle/>
          <a:p>
            <a:r>
              <a:rPr lang="fr-FR" dirty="0"/>
              <a:t>Aller plus loin</a:t>
            </a:r>
          </a:p>
        </p:txBody>
      </p:sp>
      <p:sp>
        <p:nvSpPr>
          <p:cNvPr id="4" name="Espace réservé du texte 3">
            <a:extLst>
              <a:ext uri="{FF2B5EF4-FFF2-40B4-BE49-F238E27FC236}">
                <a16:creationId xmlns:a16="http://schemas.microsoft.com/office/drawing/2014/main" id="{94C3C3D3-27A0-411E-A446-7F2989A1CD2A}"/>
              </a:ext>
            </a:extLst>
          </p:cNvPr>
          <p:cNvSpPr>
            <a:spLocks noGrp="1"/>
          </p:cNvSpPr>
          <p:nvPr>
            <p:ph type="body" sz="quarter" idx="10"/>
          </p:nvPr>
        </p:nvSpPr>
        <p:spPr>
          <a:xfrm>
            <a:off x="227348" y="1268760"/>
            <a:ext cx="5220580" cy="5012793"/>
          </a:xfrm>
        </p:spPr>
        <p:txBody>
          <a:bodyPr>
            <a:normAutofit fontScale="92500" lnSpcReduction="10000"/>
          </a:bodyPr>
          <a:lstStyle/>
          <a:p>
            <a:pPr marL="342900" indent="-342900">
              <a:buFont typeface="Arial" panose="020B0604020202020204" pitchFamily="34" charset="0"/>
              <a:buChar char="•"/>
            </a:pPr>
            <a:r>
              <a:rPr lang="fr-FR" b="1" dirty="0" err="1"/>
              <a:t>Kubernetes</a:t>
            </a:r>
            <a:r>
              <a:rPr lang="fr-FR" b="1" dirty="0"/>
              <a:t> </a:t>
            </a:r>
            <a:r>
              <a:rPr lang="fr-FR" b="1" dirty="0" err="1"/>
              <a:t>Operator</a:t>
            </a:r>
            <a:r>
              <a:rPr lang="fr-FR" b="1" dirty="0"/>
              <a:t> et Controller</a:t>
            </a:r>
          </a:p>
          <a:p>
            <a:pPr marL="609600" lvl="1" indent="-342900">
              <a:buFont typeface="Arial" panose="020B0604020202020204" pitchFamily="34" charset="0"/>
              <a:buChar char="•"/>
            </a:pPr>
            <a:r>
              <a:rPr lang="fr-FR" dirty="0"/>
              <a:t>Custom Ressource </a:t>
            </a:r>
            <a:r>
              <a:rPr lang="fr-FR" dirty="0" err="1"/>
              <a:t>Definitions</a:t>
            </a:r>
            <a:endParaRPr lang="fr-FR" dirty="0"/>
          </a:p>
          <a:p>
            <a:pPr marL="609600" lvl="1" indent="-342900">
              <a:buFont typeface="Arial" panose="020B0604020202020204" pitchFamily="34" charset="0"/>
              <a:buChar char="•"/>
            </a:pPr>
            <a:r>
              <a:rPr lang="fr-FR" dirty="0"/>
              <a:t>RBAC, </a:t>
            </a:r>
            <a:r>
              <a:rPr lang="fr-FR" dirty="0" err="1"/>
              <a:t>ServiceAccount</a:t>
            </a:r>
            <a:endParaRPr lang="fr-FR" dirty="0"/>
          </a:p>
          <a:p>
            <a:pPr marL="342900" indent="-342900">
              <a:buFont typeface="Arial" panose="020B0604020202020204" pitchFamily="34" charset="0"/>
              <a:buChar char="•"/>
            </a:pPr>
            <a:endParaRPr lang="fr-FR" b="1" dirty="0"/>
          </a:p>
          <a:p>
            <a:pPr marL="342900" indent="-342900">
              <a:buFont typeface="Arial" panose="020B0604020202020204" pitchFamily="34" charset="0"/>
              <a:buChar char="•"/>
            </a:pPr>
            <a:r>
              <a:rPr lang="fr-FR" b="1" dirty="0"/>
              <a:t>Container Storage Interface</a:t>
            </a:r>
          </a:p>
          <a:p>
            <a:pPr marL="609600" lvl="1" indent="-342900">
              <a:buFont typeface="Arial" panose="020B0604020202020204" pitchFamily="34" charset="0"/>
              <a:buChar char="•"/>
            </a:pPr>
            <a:r>
              <a:rPr lang="fr-FR" dirty="0"/>
              <a:t>Storage Provider</a:t>
            </a:r>
          </a:p>
          <a:p>
            <a:pPr marL="609600" lvl="1" indent="-342900">
              <a:buFont typeface="Arial" panose="020B0604020202020204" pitchFamily="34" charset="0"/>
              <a:buChar char="•"/>
            </a:pPr>
            <a:r>
              <a:rPr lang="fr-FR" dirty="0"/>
              <a:t>Volume, </a:t>
            </a:r>
            <a:r>
              <a:rPr lang="fr-FR" dirty="0" err="1"/>
              <a:t>PrivateVolumeClaim</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Container Network Interface</a:t>
            </a:r>
          </a:p>
          <a:p>
            <a:pPr marL="609600" lvl="1" indent="-342900">
              <a:buFont typeface="Arial" panose="020B0604020202020204" pitchFamily="34" charset="0"/>
              <a:buChar char="•"/>
            </a:pPr>
            <a:r>
              <a:rPr lang="fr-FR" dirty="0" err="1"/>
              <a:t>Callico</a:t>
            </a:r>
            <a:r>
              <a:rPr lang="fr-FR" dirty="0"/>
              <a:t>, </a:t>
            </a:r>
            <a:r>
              <a:rPr lang="fr-FR" dirty="0" err="1"/>
              <a:t>Flannel</a:t>
            </a:r>
            <a:r>
              <a:rPr lang="fr-FR" dirty="0"/>
              <a:t>, </a:t>
            </a:r>
            <a:r>
              <a:rPr lang="fr-FR" dirty="0" err="1"/>
              <a:t>Antrea</a:t>
            </a:r>
            <a:endParaRPr lang="fr-FR" dirty="0"/>
          </a:p>
          <a:p>
            <a:pPr marL="609600" lvl="1" indent="-342900">
              <a:buFont typeface="Arial" panose="020B0604020202020204" pitchFamily="34" charset="0"/>
              <a:buChar char="•"/>
            </a:pPr>
            <a:r>
              <a:rPr lang="fr-FR" dirty="0"/>
              <a:t>Network </a:t>
            </a:r>
            <a:r>
              <a:rPr lang="fr-FR" dirty="0" err="1"/>
              <a:t>Policies</a:t>
            </a:r>
            <a:endParaRPr lang="fr-FR" dirty="0"/>
          </a:p>
          <a:p>
            <a:pPr marL="609600" lvl="1" indent="-342900">
              <a:buFont typeface="Arial" panose="020B0604020202020204" pitchFamily="34" charset="0"/>
              <a:buChar char="•"/>
            </a:pPr>
            <a:r>
              <a:rPr lang="fr-FR" dirty="0" err="1"/>
              <a:t>Ingress</a:t>
            </a:r>
            <a:r>
              <a:rPr lang="fr-FR" dirty="0"/>
              <a:t> Controller</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Service</a:t>
            </a:r>
          </a:p>
          <a:p>
            <a:pPr marL="609600" lvl="1" indent="-342900">
              <a:buFont typeface="Arial" panose="020B0604020202020204" pitchFamily="34" charset="0"/>
              <a:buChar char="•"/>
            </a:pPr>
            <a:r>
              <a:rPr lang="fr-FR" dirty="0" err="1"/>
              <a:t>LoadBalancer</a:t>
            </a:r>
            <a:endParaRPr lang="fr-FR" dirty="0"/>
          </a:p>
          <a:p>
            <a:pPr marL="609600" lvl="1" indent="-342900">
              <a:buFont typeface="Arial" panose="020B0604020202020204" pitchFamily="34" charset="0"/>
              <a:buChar char="•"/>
            </a:pPr>
            <a:r>
              <a:rPr lang="fr-FR" dirty="0" err="1"/>
              <a:t>ClusterIP</a:t>
            </a:r>
            <a:endParaRPr lang="fr-FR" dirty="0"/>
          </a:p>
          <a:p>
            <a:pPr marL="609600" lvl="1" indent="-342900">
              <a:buFont typeface="Arial" panose="020B0604020202020204" pitchFamily="34" charset="0"/>
              <a:buChar char="•"/>
            </a:pPr>
            <a:r>
              <a:rPr lang="fr-FR" dirty="0" err="1"/>
              <a:t>NodePort</a:t>
            </a:r>
            <a:r>
              <a:rPr lang="fr-FR" dirty="0"/>
              <a:t> </a:t>
            </a:r>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sp>
        <p:nvSpPr>
          <p:cNvPr id="5" name="Espace réservé du texte 3">
            <a:extLst>
              <a:ext uri="{FF2B5EF4-FFF2-40B4-BE49-F238E27FC236}">
                <a16:creationId xmlns:a16="http://schemas.microsoft.com/office/drawing/2014/main" id="{40C24E62-58D3-4E5D-B058-4FBFBE7F86B3}"/>
              </a:ext>
            </a:extLst>
          </p:cNvPr>
          <p:cNvSpPr txBox="1">
            <a:spLocks/>
          </p:cNvSpPr>
          <p:nvPr/>
        </p:nvSpPr>
        <p:spPr>
          <a:xfrm>
            <a:off x="7248128" y="1243941"/>
            <a:ext cx="3672409" cy="5012793"/>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fr-FR" b="1" dirty="0"/>
              <a:t>Déploiement</a:t>
            </a:r>
          </a:p>
          <a:p>
            <a:pPr marL="609600" lvl="1" indent="-342900">
              <a:buFont typeface="Arial" panose="020B0604020202020204" pitchFamily="34" charset="0"/>
              <a:buChar char="•"/>
            </a:pPr>
            <a:r>
              <a:rPr lang="fr-FR" dirty="0" err="1"/>
              <a:t>Deployment</a:t>
            </a:r>
            <a:endParaRPr lang="fr-FR" dirty="0"/>
          </a:p>
          <a:p>
            <a:pPr marL="609600" lvl="1" indent="-342900">
              <a:buFont typeface="Arial" panose="020B0604020202020204" pitchFamily="34" charset="0"/>
              <a:buChar char="•"/>
            </a:pPr>
            <a:r>
              <a:rPr lang="fr-FR" dirty="0" err="1"/>
              <a:t>DaemonSet</a:t>
            </a:r>
            <a:endParaRPr lang="fr-FR" dirty="0"/>
          </a:p>
          <a:p>
            <a:pPr marL="609600" lvl="1" indent="-342900">
              <a:buFont typeface="Arial" panose="020B0604020202020204" pitchFamily="34" charset="0"/>
              <a:buChar char="•"/>
            </a:pPr>
            <a:r>
              <a:rPr lang="fr-FR" dirty="0" err="1"/>
              <a:t>StatefulSet</a:t>
            </a:r>
            <a:endParaRPr lang="fr-FR" dirty="0"/>
          </a:p>
          <a:p>
            <a:pPr marL="342900" indent="-342900">
              <a:buFont typeface="Arial" panose="020B0604020202020204" pitchFamily="34" charset="0"/>
              <a:buChar char="•"/>
            </a:pPr>
            <a:endParaRPr lang="fr-FR" b="1" dirty="0"/>
          </a:p>
          <a:p>
            <a:pPr marL="342900" indent="-342900">
              <a:buFont typeface="Arial" panose="020B0604020202020204" pitchFamily="34" charset="0"/>
              <a:buChar char="•"/>
            </a:pPr>
            <a:r>
              <a:rPr lang="fr-FR" b="1" dirty="0" err="1"/>
              <a:t>AdmissionController</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err="1"/>
              <a:t>GitOps</a:t>
            </a:r>
            <a:r>
              <a:rPr lang="fr-FR" b="1" dirty="0"/>
              <a:t> Solutions</a:t>
            </a:r>
          </a:p>
          <a:p>
            <a:pPr marL="609600" lvl="1" indent="-342900">
              <a:buFont typeface="Arial" panose="020B0604020202020204" pitchFamily="34" charset="0"/>
              <a:buChar char="•"/>
            </a:pPr>
            <a:r>
              <a:rPr lang="fr-FR" dirty="0" err="1"/>
              <a:t>Helm</a:t>
            </a:r>
            <a:r>
              <a:rPr lang="fr-FR" dirty="0"/>
              <a:t> &amp; </a:t>
            </a:r>
            <a:r>
              <a:rPr lang="fr-FR" dirty="0" err="1"/>
              <a:t>Kustomize</a:t>
            </a:r>
            <a:endParaRPr lang="fr-FR" dirty="0"/>
          </a:p>
          <a:p>
            <a:pPr marL="609600" lvl="1" indent="-342900">
              <a:buFont typeface="Arial" panose="020B0604020202020204" pitchFamily="34" charset="0"/>
              <a:buChar char="•"/>
            </a:pPr>
            <a:r>
              <a:rPr lang="fr-FR" dirty="0" err="1"/>
              <a:t>FluxCD</a:t>
            </a:r>
            <a:endParaRPr lang="fr-FR" dirty="0"/>
          </a:p>
          <a:p>
            <a:pPr marL="609600" lvl="1" indent="-342900">
              <a:buFont typeface="Arial" panose="020B0604020202020204" pitchFamily="34" charset="0"/>
              <a:buChar char="•"/>
            </a:pPr>
            <a:r>
              <a:rPr lang="fr-FR" dirty="0" err="1"/>
              <a:t>ArgoCD</a:t>
            </a: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t>Security</a:t>
            </a:r>
          </a:p>
          <a:p>
            <a:pPr marL="609600" lvl="1" indent="-342900">
              <a:buFont typeface="Arial" panose="020B0604020202020204" pitchFamily="34" charset="0"/>
              <a:buChar char="•"/>
            </a:pPr>
            <a:r>
              <a:rPr lang="fr-FR" dirty="0" err="1"/>
              <a:t>Kyverno</a:t>
            </a:r>
            <a:endParaRPr lang="fr-FR" dirty="0"/>
          </a:p>
          <a:p>
            <a:pPr marL="609600" lvl="1" indent="-342900">
              <a:buFont typeface="Arial" panose="020B0604020202020204" pitchFamily="34" charset="0"/>
              <a:buChar char="•"/>
            </a:pPr>
            <a:r>
              <a:rPr lang="fr-FR" dirty="0"/>
              <a:t>Open Policy Agent</a:t>
            </a:r>
          </a:p>
          <a:p>
            <a:pPr marL="609600" lvl="1" indent="-342900">
              <a:buFont typeface="Arial" panose="020B0604020202020204" pitchFamily="34" charset="0"/>
              <a:buChar char="•"/>
            </a:pPr>
            <a:r>
              <a:rPr lang="fr-FR" dirty="0"/>
              <a:t>Service </a:t>
            </a:r>
            <a:r>
              <a:rPr lang="fr-FR" dirty="0" err="1"/>
              <a:t>Mesh</a:t>
            </a: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p:txBody>
      </p:sp>
      <p:pic>
        <p:nvPicPr>
          <p:cNvPr id="24580" name="Picture 4" descr="logo">
            <a:extLst>
              <a:ext uri="{FF2B5EF4-FFF2-40B4-BE49-F238E27FC236}">
                <a16:creationId xmlns:a16="http://schemas.microsoft.com/office/drawing/2014/main" id="{378B0F84-455B-46B8-AAFF-0CEE25810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8171" y="4653136"/>
            <a:ext cx="2423592" cy="763684"/>
          </a:xfrm>
          <a:prstGeom prst="rect">
            <a:avLst/>
          </a:prstGeom>
          <a:noFill/>
          <a:extLst>
            <a:ext uri="{909E8E84-426E-40DD-AFC4-6F175D3DCCD1}">
              <a14:hiddenFill xmlns:a14="http://schemas.microsoft.com/office/drawing/2010/main">
                <a:solidFill>
                  <a:srgbClr val="FFFFFF"/>
                </a:solidFill>
              </a14:hiddenFill>
            </a:ext>
          </a:extLst>
        </p:spPr>
      </p:pic>
      <p:pic>
        <p:nvPicPr>
          <p:cNvPr id="24583" name="Picture 7" descr="Automatique image update dans Git avec FluxCD">
            <a:extLst>
              <a:ext uri="{FF2B5EF4-FFF2-40B4-BE49-F238E27FC236}">
                <a16:creationId xmlns:a16="http://schemas.microsoft.com/office/drawing/2014/main" id="{CD52FDC9-4001-4652-9221-6285E51C9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7085" y="3573016"/>
            <a:ext cx="1634678" cy="846063"/>
          </a:xfrm>
          <a:prstGeom prst="rect">
            <a:avLst/>
          </a:prstGeom>
          <a:noFill/>
          <a:extLst>
            <a:ext uri="{909E8E84-426E-40DD-AFC4-6F175D3DCCD1}">
              <a14:hiddenFill xmlns:a14="http://schemas.microsoft.com/office/drawing/2010/main">
                <a:solidFill>
                  <a:srgbClr val="FFFFFF"/>
                </a:solidFill>
              </a14:hiddenFill>
            </a:ext>
          </a:extLst>
        </p:spPr>
      </p:pic>
      <p:pic>
        <p:nvPicPr>
          <p:cNvPr id="24585" name="Picture 9" descr="A closer look at Antrea, the new CNI for vSphere with Tanzu guest clusters  - CormacHogan.com">
            <a:extLst>
              <a:ext uri="{FF2B5EF4-FFF2-40B4-BE49-F238E27FC236}">
                <a16:creationId xmlns:a16="http://schemas.microsoft.com/office/drawing/2014/main" id="{32EA6992-3579-46F2-8FC2-D4B12A0D3A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4798" y="5771816"/>
            <a:ext cx="1848524" cy="626765"/>
          </a:xfrm>
          <a:prstGeom prst="rect">
            <a:avLst/>
          </a:prstGeom>
          <a:noFill/>
          <a:extLst>
            <a:ext uri="{909E8E84-426E-40DD-AFC4-6F175D3DCCD1}">
              <a14:hiddenFill xmlns:a14="http://schemas.microsoft.com/office/drawing/2010/main">
                <a:solidFill>
                  <a:srgbClr val="FFFFFF"/>
                </a:solidFill>
              </a14:hiddenFill>
            </a:ext>
          </a:extLst>
        </p:spPr>
      </p:pic>
      <p:pic>
        <p:nvPicPr>
          <p:cNvPr id="24591" name="Picture 15" descr="Istio Service Mesh: A Beginners Guide | LoginRadius Blog">
            <a:extLst>
              <a:ext uri="{FF2B5EF4-FFF2-40B4-BE49-F238E27FC236}">
                <a16:creationId xmlns:a16="http://schemas.microsoft.com/office/drawing/2014/main" id="{CBB76A81-3EED-441F-8F8D-9DB18D21C2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9696" y="5536071"/>
            <a:ext cx="1648410" cy="1098253"/>
          </a:xfrm>
          <a:prstGeom prst="rect">
            <a:avLst/>
          </a:prstGeom>
          <a:noFill/>
          <a:extLst>
            <a:ext uri="{909E8E84-426E-40DD-AFC4-6F175D3DCCD1}">
              <a14:hiddenFill xmlns:a14="http://schemas.microsoft.com/office/drawing/2010/main">
                <a:solidFill>
                  <a:srgbClr val="FFFFFF"/>
                </a:solidFill>
              </a14:hiddenFill>
            </a:ext>
          </a:extLst>
        </p:spPr>
      </p:pic>
      <p:pic>
        <p:nvPicPr>
          <p:cNvPr id="24601" name="Picture 25" descr="Formation Helm – Ambient IT">
            <a:extLst>
              <a:ext uri="{FF2B5EF4-FFF2-40B4-BE49-F238E27FC236}">
                <a16:creationId xmlns:a16="http://schemas.microsoft.com/office/drawing/2014/main" id="{9B94C2B3-7DB1-406D-B542-6B2C363AD6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0319" y="4371546"/>
            <a:ext cx="1262743" cy="1104900"/>
          </a:xfrm>
          <a:prstGeom prst="rect">
            <a:avLst/>
          </a:prstGeom>
          <a:noFill/>
          <a:extLst>
            <a:ext uri="{909E8E84-426E-40DD-AFC4-6F175D3DCCD1}">
              <a14:hiddenFill xmlns:a14="http://schemas.microsoft.com/office/drawing/2010/main">
                <a:solidFill>
                  <a:srgbClr val="FFFFFF"/>
                </a:solidFill>
              </a14:hiddenFill>
            </a:ext>
          </a:extLst>
        </p:spPr>
      </p:pic>
      <p:pic>
        <p:nvPicPr>
          <p:cNvPr id="24603" name="Picture 27" descr="Canary deployment avec Argo">
            <a:extLst>
              <a:ext uri="{FF2B5EF4-FFF2-40B4-BE49-F238E27FC236}">
                <a16:creationId xmlns:a16="http://schemas.microsoft.com/office/drawing/2014/main" id="{4332D7F6-5F7C-47C1-A3B1-2B7994AA74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1147" y="1733522"/>
            <a:ext cx="2113070" cy="1038080"/>
          </a:xfrm>
          <a:prstGeom prst="rect">
            <a:avLst/>
          </a:prstGeom>
          <a:noFill/>
          <a:extLst>
            <a:ext uri="{909E8E84-426E-40DD-AFC4-6F175D3DCCD1}">
              <a14:hiddenFill xmlns:a14="http://schemas.microsoft.com/office/drawing/2010/main">
                <a:solidFill>
                  <a:srgbClr val="FFFFFF"/>
                </a:solidFill>
              </a14:hiddenFill>
            </a:ext>
          </a:extLst>
        </p:spPr>
      </p:pic>
      <p:pic>
        <p:nvPicPr>
          <p:cNvPr id="24605" name="Picture 29" descr="The world's lightest, fastest service mesh. | Linkerd">
            <a:extLst>
              <a:ext uri="{FF2B5EF4-FFF2-40B4-BE49-F238E27FC236}">
                <a16:creationId xmlns:a16="http://schemas.microsoft.com/office/drawing/2014/main" id="{FECBA39E-E251-4E08-92F5-3B6C884A28B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3694" y="2932893"/>
            <a:ext cx="2472878" cy="520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1 – Déploiement avec Azure</a:t>
            </a:r>
            <a:endParaRPr lang="en-GB" dirty="0"/>
          </a:p>
        </p:txBody>
      </p:sp>
    </p:spTree>
    <p:extLst>
      <p:ext uri="{BB962C8B-B14F-4D97-AF65-F5344CB8AC3E}">
        <p14:creationId xmlns:p14="http://schemas.microsoft.com/office/powerpoint/2010/main" val="9952025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 avec coin rogné 41">
            <a:extLst>
              <a:ext uri="{FF2B5EF4-FFF2-40B4-BE49-F238E27FC236}">
                <a16:creationId xmlns:a16="http://schemas.microsoft.com/office/drawing/2014/main" id="{201A99D7-A5F5-4CB9-8988-C0F443105090}"/>
              </a:ext>
            </a:extLst>
          </p:cNvPr>
          <p:cNvSpPr/>
          <p:nvPr/>
        </p:nvSpPr>
        <p:spPr>
          <a:xfrm>
            <a:off x="2857090" y="3137851"/>
            <a:ext cx="5630676" cy="2629170"/>
          </a:xfrm>
          <a:prstGeom prst="snip1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7CA8E13-BF49-4ABD-B6BE-9FFCC27EEAE1}"/>
              </a:ext>
            </a:extLst>
          </p:cNvPr>
          <p:cNvSpPr>
            <a:spLocks noGrp="1"/>
          </p:cNvSpPr>
          <p:nvPr>
            <p:ph type="title"/>
          </p:nvPr>
        </p:nvSpPr>
        <p:spPr/>
        <p:txBody>
          <a:bodyPr/>
          <a:lstStyle/>
          <a:p>
            <a:r>
              <a:rPr lang="fr-FR" dirty="0"/>
              <a:t>Travaux Pratiques – Partie 1</a:t>
            </a:r>
            <a:br>
              <a:rPr lang="fr-FR" dirty="0"/>
            </a:br>
            <a:r>
              <a:rPr lang="fr-FR" sz="2400" dirty="0"/>
              <a:t>Objectifs</a:t>
            </a:r>
            <a:endParaRPr lang="fr-FR" dirty="0">
              <a:solidFill>
                <a:srgbClr val="00B0F0"/>
              </a:solidFill>
            </a:endParaRPr>
          </a:p>
        </p:txBody>
      </p:sp>
      <p:sp>
        <p:nvSpPr>
          <p:cNvPr id="3" name="Espace réservé du texte 2">
            <a:extLst>
              <a:ext uri="{FF2B5EF4-FFF2-40B4-BE49-F238E27FC236}">
                <a16:creationId xmlns:a16="http://schemas.microsoft.com/office/drawing/2014/main" id="{BEBA2F2F-985A-49B4-94FE-38AF51D3992B}"/>
              </a:ext>
            </a:extLst>
          </p:cNvPr>
          <p:cNvSpPr>
            <a:spLocks noGrp="1"/>
          </p:cNvSpPr>
          <p:nvPr>
            <p:ph type="body" sz="quarter" idx="10"/>
          </p:nvPr>
        </p:nvSpPr>
        <p:spPr>
          <a:xfrm>
            <a:off x="227347" y="1196752"/>
            <a:ext cx="11700000" cy="1602682"/>
          </a:xfrm>
        </p:spPr>
        <p:txBody>
          <a:bodyPr>
            <a:normAutofit fontScale="92500" lnSpcReduction="20000"/>
          </a:bodyPr>
          <a:lstStyle/>
          <a:p>
            <a:pPr marL="285750" indent="-285750">
              <a:buFont typeface="Wingdings" panose="05000000000000000000" pitchFamily="2" charset="2"/>
              <a:buChar char="§"/>
            </a:pPr>
            <a:r>
              <a:rPr lang="fr-FR" sz="1200" b="1" dirty="0"/>
              <a:t>Objectifs : </a:t>
            </a:r>
          </a:p>
          <a:p>
            <a:pPr marL="825500" lvl="1" indent="-285750">
              <a:buFont typeface="Wingdings" panose="05000000000000000000" pitchFamily="2" charset="2"/>
              <a:buChar char="§"/>
            </a:pPr>
            <a:r>
              <a:rPr lang="fr-FR" sz="1100" dirty="0"/>
              <a:t>Déploiement d’une VM de travail</a:t>
            </a:r>
          </a:p>
          <a:p>
            <a:pPr marL="825500" lvl="1" indent="-285750">
              <a:buFont typeface="Wingdings" panose="05000000000000000000" pitchFamily="2" charset="2"/>
              <a:buChar char="§"/>
            </a:pPr>
            <a:r>
              <a:rPr lang="fr-FR" sz="1100" dirty="0"/>
              <a:t>Déploiement d’un cluster Kubernetes</a:t>
            </a:r>
          </a:p>
          <a:p>
            <a:pPr marL="825500" lvl="1" indent="-285750">
              <a:buFont typeface="Wingdings" panose="05000000000000000000" pitchFamily="2" charset="2"/>
              <a:buChar char="§"/>
            </a:pPr>
            <a:r>
              <a:rPr lang="fr-FR" sz="1100" dirty="0"/>
              <a:t>Déploiement d’une application simple dans le cluster</a:t>
            </a:r>
          </a:p>
          <a:p>
            <a:pPr marL="285750" indent="-285750">
              <a:buFont typeface="Wingdings" panose="05000000000000000000" pitchFamily="2" charset="2"/>
              <a:buChar char="§"/>
            </a:pPr>
            <a:r>
              <a:rPr lang="fr-FR" sz="1200" b="1" dirty="0"/>
              <a:t>Mise en pratique / Illustration :</a:t>
            </a:r>
          </a:p>
          <a:p>
            <a:pPr marL="825500" lvl="1" indent="-285750">
              <a:buFont typeface="Wingdings" panose="05000000000000000000" pitchFamily="2" charset="2"/>
              <a:buChar char="§"/>
            </a:pPr>
            <a:r>
              <a:rPr lang="fr-FR" sz="1100" dirty="0"/>
              <a:t>Du portail de gestion Azure</a:t>
            </a:r>
          </a:p>
          <a:p>
            <a:pPr marL="825500" lvl="1" indent="-285750">
              <a:buFont typeface="Wingdings" panose="05000000000000000000" pitchFamily="2" charset="2"/>
              <a:buChar char="§"/>
            </a:pPr>
            <a:r>
              <a:rPr lang="fr-FR" sz="1100" dirty="0"/>
              <a:t>De services IaaS (groupe de ressource, réseau virtuel, machine virtuel)</a:t>
            </a:r>
          </a:p>
          <a:p>
            <a:pPr marL="825500" lvl="1" indent="-285750">
              <a:buFont typeface="Wingdings" panose="05000000000000000000" pitchFamily="2" charset="2"/>
              <a:buChar char="§"/>
            </a:pPr>
            <a:r>
              <a:rPr lang="fr-FR" sz="1100" dirty="0"/>
              <a:t>De services </a:t>
            </a:r>
            <a:r>
              <a:rPr lang="fr-FR" sz="1100" dirty="0" err="1"/>
              <a:t>Paas</a:t>
            </a:r>
            <a:r>
              <a:rPr lang="fr-FR" sz="1100" dirty="0"/>
              <a:t> (AKS)</a:t>
            </a:r>
          </a:p>
          <a:p>
            <a:pPr marL="825500" lvl="1" indent="-285750">
              <a:buFont typeface="Wingdings" panose="05000000000000000000" pitchFamily="2" charset="2"/>
              <a:buChar char="§"/>
            </a:pPr>
            <a:r>
              <a:rPr lang="fr-FR" sz="1100" dirty="0"/>
              <a:t>De différents types de ressources</a:t>
            </a:r>
          </a:p>
          <a:p>
            <a:pPr marL="825500" lvl="1" indent="-285750">
              <a:buFont typeface="Wingdings" panose="05000000000000000000" pitchFamily="2" charset="2"/>
              <a:buChar char="§"/>
            </a:pPr>
            <a:endParaRPr lang="fr-FR" sz="1600" dirty="0"/>
          </a:p>
        </p:txBody>
      </p:sp>
      <p:sp>
        <p:nvSpPr>
          <p:cNvPr id="5" name="Espace réservé du texte 4">
            <a:extLst>
              <a:ext uri="{FF2B5EF4-FFF2-40B4-BE49-F238E27FC236}">
                <a16:creationId xmlns:a16="http://schemas.microsoft.com/office/drawing/2014/main" id="{06D27777-399B-4C0A-9BC4-01A13F7F944E}"/>
              </a:ext>
            </a:extLst>
          </p:cNvPr>
          <p:cNvSpPr>
            <a:spLocks noGrp="1"/>
          </p:cNvSpPr>
          <p:nvPr>
            <p:ph type="body" sz="quarter" idx="12"/>
          </p:nvPr>
        </p:nvSpPr>
        <p:spPr/>
        <p:txBody>
          <a:bodyPr/>
          <a:lstStyle/>
          <a:p>
            <a:endParaRPr lang="fr-FR"/>
          </a:p>
        </p:txBody>
      </p:sp>
      <p:sp>
        <p:nvSpPr>
          <p:cNvPr id="4" name="Nuage 3">
            <a:extLst>
              <a:ext uri="{FF2B5EF4-FFF2-40B4-BE49-F238E27FC236}">
                <a16:creationId xmlns:a16="http://schemas.microsoft.com/office/drawing/2014/main" id="{F873CF01-EDD0-405C-A381-79C73299DD78}"/>
              </a:ext>
            </a:extLst>
          </p:cNvPr>
          <p:cNvSpPr/>
          <p:nvPr/>
        </p:nvSpPr>
        <p:spPr>
          <a:xfrm>
            <a:off x="2935389" y="3590335"/>
            <a:ext cx="2364906" cy="1690956"/>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34" name="Image 33" descr="Une image contenant équipement électronique, moniteur, ordinateur, table&#10;&#10;Description générée automatiquement">
            <a:extLst>
              <a:ext uri="{FF2B5EF4-FFF2-40B4-BE49-F238E27FC236}">
                <a16:creationId xmlns:a16="http://schemas.microsoft.com/office/drawing/2014/main" id="{AA2EF146-7EC0-484C-A70F-D515CBB7B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9573" y="5748228"/>
            <a:ext cx="859160" cy="859160"/>
          </a:xfrm>
          <a:prstGeom prst="rect">
            <a:avLst/>
          </a:prstGeom>
        </p:spPr>
      </p:pic>
      <p:pic>
        <p:nvPicPr>
          <p:cNvPr id="36" name="Image 35" descr="Une image contenant équipement électronique, moniteur, ordinateur, table&#10;&#10;Description générée automatiquement">
            <a:extLst>
              <a:ext uri="{FF2B5EF4-FFF2-40B4-BE49-F238E27FC236}">
                <a16:creationId xmlns:a16="http://schemas.microsoft.com/office/drawing/2014/main" id="{94C76266-4FED-4ABB-9C58-4C24272D9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2170" y="3732364"/>
            <a:ext cx="594531" cy="594531"/>
          </a:xfrm>
          <a:prstGeom prst="rect">
            <a:avLst/>
          </a:prstGeom>
        </p:spPr>
      </p:pic>
      <p:sp>
        <p:nvSpPr>
          <p:cNvPr id="37" name="Rectangle 36">
            <a:extLst>
              <a:ext uri="{FF2B5EF4-FFF2-40B4-BE49-F238E27FC236}">
                <a16:creationId xmlns:a16="http://schemas.microsoft.com/office/drawing/2014/main" id="{D6F4382D-C7D3-487D-B204-863275E3011F}"/>
              </a:ext>
            </a:extLst>
          </p:cNvPr>
          <p:cNvSpPr/>
          <p:nvPr/>
        </p:nvSpPr>
        <p:spPr>
          <a:xfrm>
            <a:off x="3588079" y="4362671"/>
            <a:ext cx="1079142" cy="369332"/>
          </a:xfrm>
          <a:prstGeom prst="rect">
            <a:avLst/>
          </a:prstGeom>
        </p:spPr>
        <p:txBody>
          <a:bodyPr wrap="none">
            <a:spAutoFit/>
          </a:bodyPr>
          <a:lstStyle/>
          <a:p>
            <a:r>
              <a:rPr lang="fr-FR" sz="900" dirty="0"/>
              <a:t>PC Windows 10</a:t>
            </a:r>
          </a:p>
          <a:p>
            <a:pPr algn="ctr"/>
            <a:r>
              <a:rPr lang="fr-FR" sz="900" b="1" dirty="0">
                <a:solidFill>
                  <a:schemeClr val="accent1"/>
                </a:solidFill>
              </a:rPr>
              <a:t>FB-</a:t>
            </a:r>
            <a:r>
              <a:rPr lang="fr-FR" sz="900" b="1" dirty="0" err="1">
                <a:solidFill>
                  <a:schemeClr val="accent1"/>
                </a:solidFill>
              </a:rPr>
              <a:t>Rebound</a:t>
            </a:r>
            <a:endParaRPr lang="fr-FR" sz="900" b="1" dirty="0">
              <a:solidFill>
                <a:schemeClr val="accent1"/>
              </a:solidFill>
            </a:endParaRPr>
          </a:p>
        </p:txBody>
      </p:sp>
      <p:sp>
        <p:nvSpPr>
          <p:cNvPr id="61" name="Rectangle 60">
            <a:extLst>
              <a:ext uri="{FF2B5EF4-FFF2-40B4-BE49-F238E27FC236}">
                <a16:creationId xmlns:a16="http://schemas.microsoft.com/office/drawing/2014/main" id="{6F8C0D75-E183-40F9-91E6-6A36AC9FB74F}"/>
              </a:ext>
            </a:extLst>
          </p:cNvPr>
          <p:cNvSpPr/>
          <p:nvPr/>
        </p:nvSpPr>
        <p:spPr>
          <a:xfrm>
            <a:off x="5447928" y="6103343"/>
            <a:ext cx="941283" cy="246221"/>
          </a:xfrm>
          <a:prstGeom prst="rect">
            <a:avLst/>
          </a:prstGeom>
        </p:spPr>
        <p:txBody>
          <a:bodyPr wrap="none">
            <a:spAutoFit/>
          </a:bodyPr>
          <a:lstStyle/>
          <a:p>
            <a:r>
              <a:rPr lang="fr-FR" sz="1000" b="1" dirty="0">
                <a:solidFill>
                  <a:schemeClr val="accent3">
                    <a:lumMod val="50000"/>
                    <a:lumOff val="50000"/>
                  </a:schemeClr>
                </a:solidFill>
              </a:rPr>
              <a:t>RDP, 3389</a:t>
            </a:r>
          </a:p>
        </p:txBody>
      </p:sp>
      <p:sp>
        <p:nvSpPr>
          <p:cNvPr id="59" name="Rectangle 58">
            <a:extLst>
              <a:ext uri="{FF2B5EF4-FFF2-40B4-BE49-F238E27FC236}">
                <a16:creationId xmlns:a16="http://schemas.microsoft.com/office/drawing/2014/main" id="{EF34F047-71D4-4F66-9812-81F82CEEB55A}"/>
              </a:ext>
            </a:extLst>
          </p:cNvPr>
          <p:cNvSpPr/>
          <p:nvPr/>
        </p:nvSpPr>
        <p:spPr>
          <a:xfrm>
            <a:off x="3557622" y="4805938"/>
            <a:ext cx="1140056" cy="230832"/>
          </a:xfrm>
          <a:prstGeom prst="rect">
            <a:avLst/>
          </a:prstGeom>
        </p:spPr>
        <p:txBody>
          <a:bodyPr wrap="none">
            <a:spAutoFit/>
          </a:bodyPr>
          <a:lstStyle/>
          <a:p>
            <a:r>
              <a:rPr lang="fr-FR" sz="900" dirty="0">
                <a:solidFill>
                  <a:schemeClr val="accent1"/>
                </a:solidFill>
              </a:rPr>
              <a:t>fb-</a:t>
            </a:r>
            <a:r>
              <a:rPr lang="fr-FR" sz="900" dirty="0" err="1">
                <a:solidFill>
                  <a:schemeClr val="accent1"/>
                </a:solidFill>
              </a:rPr>
              <a:t>rebound</a:t>
            </a:r>
            <a:r>
              <a:rPr lang="fr-FR" sz="900" dirty="0">
                <a:solidFill>
                  <a:schemeClr val="accent1"/>
                </a:solidFill>
              </a:rPr>
              <a:t>-</a:t>
            </a:r>
            <a:r>
              <a:rPr lang="fr-FR" sz="900" dirty="0" err="1">
                <a:solidFill>
                  <a:schemeClr val="accent1"/>
                </a:solidFill>
              </a:rPr>
              <a:t>vnet</a:t>
            </a:r>
            <a:endParaRPr lang="fr-FR" sz="900" dirty="0">
              <a:solidFill>
                <a:schemeClr val="accent1"/>
              </a:solidFill>
            </a:endParaRPr>
          </a:p>
        </p:txBody>
      </p:sp>
      <p:sp>
        <p:nvSpPr>
          <p:cNvPr id="109" name="Rectangle 108">
            <a:extLst>
              <a:ext uri="{FF2B5EF4-FFF2-40B4-BE49-F238E27FC236}">
                <a16:creationId xmlns:a16="http://schemas.microsoft.com/office/drawing/2014/main" id="{364BE1B3-F813-4E57-ACD5-4E18ED727546}"/>
              </a:ext>
            </a:extLst>
          </p:cNvPr>
          <p:cNvSpPr/>
          <p:nvPr/>
        </p:nvSpPr>
        <p:spPr>
          <a:xfrm>
            <a:off x="10958521" y="6192281"/>
            <a:ext cx="1111202" cy="246221"/>
          </a:xfrm>
          <a:prstGeom prst="rect">
            <a:avLst/>
          </a:prstGeom>
        </p:spPr>
        <p:txBody>
          <a:bodyPr wrap="none">
            <a:spAutoFit/>
          </a:bodyPr>
          <a:lstStyle/>
          <a:p>
            <a:r>
              <a:rPr lang="fr-FR" sz="1000" b="1" dirty="0">
                <a:solidFill>
                  <a:srgbClr val="FF6327"/>
                </a:solidFill>
              </a:rPr>
              <a:t>Service PaaS</a:t>
            </a:r>
          </a:p>
        </p:txBody>
      </p:sp>
      <p:sp>
        <p:nvSpPr>
          <p:cNvPr id="110" name="Rectangle 109">
            <a:extLst>
              <a:ext uri="{FF2B5EF4-FFF2-40B4-BE49-F238E27FC236}">
                <a16:creationId xmlns:a16="http://schemas.microsoft.com/office/drawing/2014/main" id="{037DEDAC-5EBD-4E94-943E-E82F0EDD0B73}"/>
              </a:ext>
            </a:extLst>
          </p:cNvPr>
          <p:cNvSpPr/>
          <p:nvPr/>
        </p:nvSpPr>
        <p:spPr>
          <a:xfrm>
            <a:off x="10959210" y="5983627"/>
            <a:ext cx="1087157" cy="246221"/>
          </a:xfrm>
          <a:prstGeom prst="rect">
            <a:avLst/>
          </a:prstGeom>
        </p:spPr>
        <p:txBody>
          <a:bodyPr wrap="none">
            <a:spAutoFit/>
          </a:bodyPr>
          <a:lstStyle/>
          <a:p>
            <a:r>
              <a:rPr lang="fr-FR" sz="1000" b="1" dirty="0">
                <a:solidFill>
                  <a:schemeClr val="accent6">
                    <a:lumMod val="75000"/>
                  </a:schemeClr>
                </a:solidFill>
              </a:rPr>
              <a:t>Service IaaS</a:t>
            </a:r>
          </a:p>
        </p:txBody>
      </p:sp>
      <p:sp>
        <p:nvSpPr>
          <p:cNvPr id="111" name="Ellipse 110">
            <a:extLst>
              <a:ext uri="{FF2B5EF4-FFF2-40B4-BE49-F238E27FC236}">
                <a16:creationId xmlns:a16="http://schemas.microsoft.com/office/drawing/2014/main" id="{08A45E6C-71FF-4F5D-B54B-7A1DD97E1445}"/>
              </a:ext>
            </a:extLst>
          </p:cNvPr>
          <p:cNvSpPr/>
          <p:nvPr/>
        </p:nvSpPr>
        <p:spPr>
          <a:xfrm>
            <a:off x="10812173" y="6034729"/>
            <a:ext cx="144016" cy="14401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12" name="Ellipse 111">
            <a:extLst>
              <a:ext uri="{FF2B5EF4-FFF2-40B4-BE49-F238E27FC236}">
                <a16:creationId xmlns:a16="http://schemas.microsoft.com/office/drawing/2014/main" id="{3A557ED4-39F2-4B06-9D47-2CC937FF6332}"/>
              </a:ext>
            </a:extLst>
          </p:cNvPr>
          <p:cNvSpPr/>
          <p:nvPr/>
        </p:nvSpPr>
        <p:spPr>
          <a:xfrm>
            <a:off x="10812173" y="6243383"/>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15" name="Ellipse 114">
            <a:extLst>
              <a:ext uri="{FF2B5EF4-FFF2-40B4-BE49-F238E27FC236}">
                <a16:creationId xmlns:a16="http://schemas.microsoft.com/office/drawing/2014/main" id="{5446B2FF-321E-4A95-B74F-D3496BC80E58}"/>
              </a:ext>
            </a:extLst>
          </p:cNvPr>
          <p:cNvSpPr/>
          <p:nvPr/>
        </p:nvSpPr>
        <p:spPr>
          <a:xfrm>
            <a:off x="4625670" y="4849957"/>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20" name="Ellipse 119">
            <a:extLst>
              <a:ext uri="{FF2B5EF4-FFF2-40B4-BE49-F238E27FC236}">
                <a16:creationId xmlns:a16="http://schemas.microsoft.com/office/drawing/2014/main" id="{DC4B8825-D946-42DA-A3D2-6294601C7584}"/>
              </a:ext>
            </a:extLst>
          </p:cNvPr>
          <p:cNvSpPr/>
          <p:nvPr/>
        </p:nvSpPr>
        <p:spPr>
          <a:xfrm>
            <a:off x="4445873" y="4184561"/>
            <a:ext cx="144016" cy="14401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43" name="Rectangle 142">
            <a:extLst>
              <a:ext uri="{FF2B5EF4-FFF2-40B4-BE49-F238E27FC236}">
                <a16:creationId xmlns:a16="http://schemas.microsoft.com/office/drawing/2014/main" id="{92A11006-FF17-4CDD-9E6F-071C566E229C}"/>
              </a:ext>
            </a:extLst>
          </p:cNvPr>
          <p:cNvSpPr/>
          <p:nvPr/>
        </p:nvSpPr>
        <p:spPr>
          <a:xfrm>
            <a:off x="10659111" y="5877272"/>
            <a:ext cx="1474121" cy="6759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3" name="Connecteur : en angle 42">
            <a:extLst>
              <a:ext uri="{FF2B5EF4-FFF2-40B4-BE49-F238E27FC236}">
                <a16:creationId xmlns:a16="http://schemas.microsoft.com/office/drawing/2014/main" id="{2665BFD4-B042-4C07-9AB3-28FB745113E4}"/>
              </a:ext>
            </a:extLst>
          </p:cNvPr>
          <p:cNvCxnSpPr>
            <a:cxnSpLocks/>
            <a:endCxn id="4" idx="1"/>
          </p:cNvCxnSpPr>
          <p:nvPr/>
        </p:nvCxnSpPr>
        <p:spPr>
          <a:xfrm rot="10800000">
            <a:off x="4117842" y="5279490"/>
            <a:ext cx="2432554" cy="105494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E5739E21-E0F2-40DB-909B-AC9A4C2BC787}"/>
              </a:ext>
            </a:extLst>
          </p:cNvPr>
          <p:cNvSpPr/>
          <p:nvPr/>
        </p:nvSpPr>
        <p:spPr>
          <a:xfrm>
            <a:off x="6410384" y="6607552"/>
            <a:ext cx="1172116" cy="246221"/>
          </a:xfrm>
          <a:prstGeom prst="rect">
            <a:avLst/>
          </a:prstGeom>
        </p:spPr>
        <p:txBody>
          <a:bodyPr wrap="none">
            <a:spAutoFit/>
          </a:bodyPr>
          <a:lstStyle/>
          <a:p>
            <a:r>
              <a:rPr lang="fr-FR" sz="1000" b="1" dirty="0"/>
              <a:t>PC Capgemini</a:t>
            </a:r>
          </a:p>
        </p:txBody>
      </p:sp>
      <p:sp>
        <p:nvSpPr>
          <p:cNvPr id="150" name="Rectangle 149">
            <a:extLst>
              <a:ext uri="{FF2B5EF4-FFF2-40B4-BE49-F238E27FC236}">
                <a16:creationId xmlns:a16="http://schemas.microsoft.com/office/drawing/2014/main" id="{3BE9951F-2080-42C9-A35A-AEAE83D39914}"/>
              </a:ext>
            </a:extLst>
          </p:cNvPr>
          <p:cNvSpPr/>
          <p:nvPr/>
        </p:nvSpPr>
        <p:spPr>
          <a:xfrm>
            <a:off x="5426304" y="3953593"/>
            <a:ext cx="562975" cy="246221"/>
          </a:xfrm>
          <a:prstGeom prst="rect">
            <a:avLst/>
          </a:prstGeom>
        </p:spPr>
        <p:txBody>
          <a:bodyPr wrap="none">
            <a:spAutoFit/>
          </a:bodyPr>
          <a:lstStyle/>
          <a:p>
            <a:r>
              <a:rPr lang="fr-FR" sz="1000" b="1" dirty="0">
                <a:solidFill>
                  <a:schemeClr val="accent3">
                    <a:lumMod val="50000"/>
                    <a:lumOff val="50000"/>
                  </a:schemeClr>
                </a:solidFill>
              </a:rPr>
              <a:t>HTTP</a:t>
            </a:r>
          </a:p>
        </p:txBody>
      </p:sp>
      <p:sp>
        <p:nvSpPr>
          <p:cNvPr id="106" name="Rectangle 105">
            <a:extLst>
              <a:ext uri="{FF2B5EF4-FFF2-40B4-BE49-F238E27FC236}">
                <a16:creationId xmlns:a16="http://schemas.microsoft.com/office/drawing/2014/main" id="{3B51EE0D-5D59-46FF-8A4C-80D167C4B0ED}"/>
              </a:ext>
            </a:extLst>
          </p:cNvPr>
          <p:cNvSpPr/>
          <p:nvPr/>
        </p:nvSpPr>
        <p:spPr>
          <a:xfrm>
            <a:off x="2853803" y="2861009"/>
            <a:ext cx="2924440" cy="276999"/>
          </a:xfrm>
          <a:prstGeom prst="rect">
            <a:avLst/>
          </a:prstGeom>
        </p:spPr>
        <p:txBody>
          <a:bodyPr wrap="square">
            <a:spAutoFit/>
          </a:bodyPr>
          <a:lstStyle/>
          <a:p>
            <a:r>
              <a:rPr lang="fr-FR" sz="1200" dirty="0">
                <a:solidFill>
                  <a:schemeClr val="tx2">
                    <a:lumMod val="50000"/>
                    <a:lumOff val="50000"/>
                  </a:schemeClr>
                </a:solidFill>
              </a:rPr>
              <a:t>Abonnement Azure </a:t>
            </a:r>
            <a:r>
              <a:rPr lang="fr-FR" sz="1200" b="1" dirty="0">
                <a:solidFill>
                  <a:schemeClr val="tx2">
                    <a:lumMod val="50000"/>
                    <a:lumOff val="50000"/>
                  </a:schemeClr>
                </a:solidFill>
              </a:rPr>
              <a:t>???</a:t>
            </a:r>
          </a:p>
        </p:txBody>
      </p:sp>
      <p:sp>
        <p:nvSpPr>
          <p:cNvPr id="102" name="Nuage 101">
            <a:extLst>
              <a:ext uri="{FF2B5EF4-FFF2-40B4-BE49-F238E27FC236}">
                <a16:creationId xmlns:a16="http://schemas.microsoft.com/office/drawing/2014/main" id="{FB4D7E06-2185-4252-AF9F-CBB34B338074}"/>
              </a:ext>
            </a:extLst>
          </p:cNvPr>
          <p:cNvSpPr/>
          <p:nvPr/>
        </p:nvSpPr>
        <p:spPr>
          <a:xfrm>
            <a:off x="6036824" y="3590335"/>
            <a:ext cx="2364906" cy="1690956"/>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103" name="Rectangle 102">
            <a:extLst>
              <a:ext uri="{FF2B5EF4-FFF2-40B4-BE49-F238E27FC236}">
                <a16:creationId xmlns:a16="http://schemas.microsoft.com/office/drawing/2014/main" id="{9826230B-D8BB-4733-AB13-D240ED350FCC}"/>
              </a:ext>
            </a:extLst>
          </p:cNvPr>
          <p:cNvSpPr/>
          <p:nvPr/>
        </p:nvSpPr>
        <p:spPr>
          <a:xfrm>
            <a:off x="6815926" y="4794449"/>
            <a:ext cx="692818" cy="230832"/>
          </a:xfrm>
          <a:prstGeom prst="rect">
            <a:avLst/>
          </a:prstGeom>
        </p:spPr>
        <p:txBody>
          <a:bodyPr wrap="none">
            <a:spAutoFit/>
          </a:bodyPr>
          <a:lstStyle/>
          <a:p>
            <a:r>
              <a:rPr lang="fr-FR" sz="900" dirty="0" err="1">
                <a:solidFill>
                  <a:schemeClr val="accent1"/>
                </a:solidFill>
              </a:rPr>
              <a:t>aks-vnet</a:t>
            </a:r>
            <a:endParaRPr lang="fr-FR" sz="900" dirty="0">
              <a:solidFill>
                <a:schemeClr val="accent1"/>
              </a:solidFill>
            </a:endParaRPr>
          </a:p>
        </p:txBody>
      </p:sp>
      <p:sp>
        <p:nvSpPr>
          <p:cNvPr id="108" name="Ellipse 107">
            <a:extLst>
              <a:ext uri="{FF2B5EF4-FFF2-40B4-BE49-F238E27FC236}">
                <a16:creationId xmlns:a16="http://schemas.microsoft.com/office/drawing/2014/main" id="{C4A0E0C4-6F51-4CE2-9B7B-24ACD0F8D2A1}"/>
              </a:ext>
            </a:extLst>
          </p:cNvPr>
          <p:cNvSpPr/>
          <p:nvPr/>
        </p:nvSpPr>
        <p:spPr>
          <a:xfrm>
            <a:off x="7435131" y="4849346"/>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pic>
        <p:nvPicPr>
          <p:cNvPr id="17412" name="Picture 4" descr="Formation AKS (Azure Kubernetes Service) – Ambient IT">
            <a:extLst>
              <a:ext uri="{FF2B5EF4-FFF2-40B4-BE49-F238E27FC236}">
                <a16:creationId xmlns:a16="http://schemas.microsoft.com/office/drawing/2014/main" id="{8A2B3E19-0DC0-4028-B687-5EDC242B49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7203" y="3964684"/>
            <a:ext cx="561541" cy="491348"/>
          </a:xfrm>
          <a:prstGeom prst="rect">
            <a:avLst/>
          </a:prstGeom>
          <a:noFill/>
          <a:extLst>
            <a:ext uri="{909E8E84-426E-40DD-AFC4-6F175D3DCCD1}">
              <a14:hiddenFill xmlns:a14="http://schemas.microsoft.com/office/drawing/2010/main">
                <a:solidFill>
                  <a:srgbClr val="FFFFFF"/>
                </a:solidFill>
              </a14:hiddenFill>
            </a:ext>
          </a:extLst>
        </p:spPr>
      </p:pic>
      <p:sp>
        <p:nvSpPr>
          <p:cNvPr id="119" name="Ellipse 118">
            <a:extLst>
              <a:ext uri="{FF2B5EF4-FFF2-40B4-BE49-F238E27FC236}">
                <a16:creationId xmlns:a16="http://schemas.microsoft.com/office/drawing/2014/main" id="{8054BDF8-976D-49FE-8D1B-6127F3CC3933}"/>
              </a:ext>
            </a:extLst>
          </p:cNvPr>
          <p:cNvSpPr/>
          <p:nvPr/>
        </p:nvSpPr>
        <p:spPr>
          <a:xfrm>
            <a:off x="7538609" y="4138350"/>
            <a:ext cx="144016" cy="144016"/>
          </a:xfrm>
          <a:prstGeom prst="ellipse">
            <a:avLst/>
          </a:prstGeom>
          <a:solidFill>
            <a:srgbClr val="FF6327"/>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dirty="0"/>
          </a:p>
        </p:txBody>
      </p:sp>
      <p:sp>
        <p:nvSpPr>
          <p:cNvPr id="123" name="Rectangle 122">
            <a:extLst>
              <a:ext uri="{FF2B5EF4-FFF2-40B4-BE49-F238E27FC236}">
                <a16:creationId xmlns:a16="http://schemas.microsoft.com/office/drawing/2014/main" id="{AD4F4158-E76F-4AA2-897C-2A319913CCAA}"/>
              </a:ext>
            </a:extLst>
          </p:cNvPr>
          <p:cNvSpPr/>
          <p:nvPr/>
        </p:nvSpPr>
        <p:spPr>
          <a:xfrm>
            <a:off x="6595802" y="4439069"/>
            <a:ext cx="1197765" cy="369332"/>
          </a:xfrm>
          <a:prstGeom prst="rect">
            <a:avLst/>
          </a:prstGeom>
        </p:spPr>
        <p:txBody>
          <a:bodyPr wrap="none">
            <a:spAutoFit/>
          </a:bodyPr>
          <a:lstStyle/>
          <a:p>
            <a:pPr algn="ctr"/>
            <a:r>
              <a:rPr lang="fr-FR" sz="900" dirty="0"/>
              <a:t>AKS Cluster</a:t>
            </a:r>
          </a:p>
          <a:p>
            <a:pPr algn="ctr"/>
            <a:r>
              <a:rPr lang="fr-FR" sz="900" b="1" dirty="0">
                <a:solidFill>
                  <a:schemeClr val="accent1"/>
                </a:solidFill>
              </a:rPr>
              <a:t>fb-2023-cluster</a:t>
            </a:r>
          </a:p>
        </p:txBody>
      </p:sp>
      <p:cxnSp>
        <p:nvCxnSpPr>
          <p:cNvPr id="127" name="Connecteur : en angle 126">
            <a:extLst>
              <a:ext uri="{FF2B5EF4-FFF2-40B4-BE49-F238E27FC236}">
                <a16:creationId xmlns:a16="http://schemas.microsoft.com/office/drawing/2014/main" id="{7DC5DFD8-FACD-4AD8-8232-E196CCDD08B2}"/>
              </a:ext>
            </a:extLst>
          </p:cNvPr>
          <p:cNvCxnSpPr>
            <a:cxnSpLocks/>
          </p:cNvCxnSpPr>
          <p:nvPr/>
        </p:nvCxnSpPr>
        <p:spPr>
          <a:xfrm>
            <a:off x="4722083" y="4248863"/>
            <a:ext cx="2166006"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0364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0"/>
            <a:ext cx="11700000" cy="5176653"/>
          </a:xfrm>
        </p:spPr>
        <p:txBody>
          <a:bodyPr>
            <a:normAutofit fontScale="77500" lnSpcReduction="20000"/>
          </a:bodyPr>
          <a:lstStyle/>
          <a:p>
            <a:pPr marL="342900" indent="-342900">
              <a:buFont typeface="Arial" panose="020B0604020202020204" pitchFamily="34" charset="0"/>
              <a:buChar char="•"/>
            </a:pPr>
            <a:r>
              <a:rPr lang="fr-FR" dirty="0"/>
              <a:t>Depuis le portail Azure (</a:t>
            </a:r>
            <a:r>
              <a:rPr lang="fr-FR" sz="2000" dirty="0">
                <a:hlinkClick r:id="rId2"/>
              </a:rPr>
              <a:t>https://portal.azure.com/#home</a:t>
            </a:r>
            <a:r>
              <a:rPr lang="fr-FR" sz="2000" dirty="0"/>
              <a:t> )</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a:t>Créer un nouveau groupe de ressource pour accueillir la VM</a:t>
            </a:r>
          </a:p>
          <a:p>
            <a:pPr marL="609600" lvl="1" indent="-342900"/>
            <a:r>
              <a:rPr lang="fr-FR" dirty="0"/>
              <a:t>Abonnement : propre a chacun</a:t>
            </a:r>
          </a:p>
          <a:p>
            <a:pPr marL="609600" lvl="1" indent="-342900"/>
            <a:r>
              <a:rPr lang="fr-FR" dirty="0"/>
              <a:t>Groupe de ressource : friday-booster-2023</a:t>
            </a:r>
          </a:p>
          <a:p>
            <a:pPr marL="609600" lvl="1" indent="-342900"/>
            <a:r>
              <a:rPr lang="fr-FR" dirty="0" err="1"/>
              <a:t>Region</a:t>
            </a:r>
            <a:r>
              <a:rPr lang="fr-FR" dirty="0"/>
              <a:t> : (Europe) France-Centre</a:t>
            </a:r>
          </a:p>
          <a:p>
            <a:pPr marL="609600" lvl="1" indent="-342900"/>
            <a:r>
              <a:rPr lang="fr-FR" dirty="0"/>
              <a:t>Pas d’étiquettes</a:t>
            </a:r>
          </a:p>
          <a:p>
            <a:pPr marL="787400" lvl="2" indent="-342900"/>
            <a:endParaRPr lang="fr-FR" dirty="0"/>
          </a:p>
          <a:p>
            <a:pPr lvl="2" indent="0">
              <a:buNone/>
            </a:pPr>
            <a:endParaRPr lang="fr-FR" dirty="0"/>
          </a:p>
          <a:p>
            <a:pPr marL="342900" indent="-342900">
              <a:buFont typeface="Arial" panose="020B0604020202020204" pitchFamily="34" charset="0"/>
              <a:buChar char="•"/>
            </a:pPr>
            <a:r>
              <a:rPr lang="fr-FR" dirty="0"/>
              <a:t>Créer une « Machine </a:t>
            </a:r>
            <a:r>
              <a:rPr lang="fr-FR" dirty="0" err="1"/>
              <a:t>vituelle</a:t>
            </a:r>
            <a:r>
              <a:rPr lang="fr-FR" dirty="0"/>
              <a:t> Azure » #1</a:t>
            </a:r>
          </a:p>
          <a:p>
            <a:pPr marL="609600" lvl="1" indent="-342900"/>
            <a:r>
              <a:rPr lang="fr-FR" dirty="0"/>
              <a:t>Options de base : </a:t>
            </a:r>
          </a:p>
          <a:p>
            <a:pPr marL="787400" lvl="2" indent="-342900"/>
            <a:r>
              <a:rPr lang="fr-FR" dirty="0"/>
              <a:t>Groupe de ressource : friday-booster-2023</a:t>
            </a:r>
          </a:p>
          <a:p>
            <a:pPr marL="787400" lvl="2" indent="-342900"/>
            <a:r>
              <a:rPr lang="fr-FR" dirty="0"/>
              <a:t>Nom de la machine : fb-</a:t>
            </a:r>
            <a:r>
              <a:rPr lang="fr-FR" dirty="0" err="1"/>
              <a:t>rebound</a:t>
            </a:r>
            <a:endParaRPr lang="fr-FR" dirty="0"/>
          </a:p>
          <a:p>
            <a:pPr marL="787400" lvl="2" indent="-342900"/>
            <a:r>
              <a:rPr lang="fr-FR" dirty="0"/>
              <a:t>Région : (Europe) France-Centre</a:t>
            </a:r>
          </a:p>
          <a:p>
            <a:pPr marL="787400" lvl="2" indent="-342900"/>
            <a:r>
              <a:rPr lang="fr-FR" dirty="0"/>
              <a:t>Disponibilité : Aucune …</a:t>
            </a:r>
          </a:p>
          <a:p>
            <a:pPr marL="787400" lvl="2" indent="-342900"/>
            <a:r>
              <a:rPr lang="fr-FR" dirty="0"/>
              <a:t>Sécurité : Machines virtuelles approuvées</a:t>
            </a:r>
          </a:p>
          <a:p>
            <a:pPr marL="787400" lvl="2" indent="-342900"/>
            <a:r>
              <a:rPr lang="fr-FR" dirty="0"/>
              <a:t>Image : Windows 10 Pro (Accès aux services gratuits</a:t>
            </a:r>
            <a:r>
              <a:rPr lang="fr-FR" dirty="0">
                <a:sym typeface="Wingdings" panose="05000000000000000000" pitchFamily="2" charset="2"/>
              </a:rPr>
              <a:t>)</a:t>
            </a:r>
          </a:p>
          <a:p>
            <a:pPr marL="787400" lvl="2" indent="-342900"/>
            <a:r>
              <a:rPr lang="fr-FR" dirty="0">
                <a:sym typeface="Wingdings" panose="05000000000000000000" pitchFamily="2" charset="2"/>
              </a:rPr>
              <a:t>Compte Administrateur : </a:t>
            </a:r>
          </a:p>
          <a:p>
            <a:pPr marL="965200" lvl="3" indent="-342900"/>
            <a:r>
              <a:rPr lang="fr-FR" dirty="0" err="1">
                <a:sym typeface="Wingdings" panose="05000000000000000000" pitchFamily="2" charset="2"/>
              </a:rPr>
              <a:t>Utilsateur</a:t>
            </a:r>
            <a:r>
              <a:rPr lang="fr-FR" dirty="0">
                <a:sym typeface="Wingdings" panose="05000000000000000000" pitchFamily="2" charset="2"/>
              </a:rPr>
              <a:t> : </a:t>
            </a:r>
            <a:r>
              <a:rPr lang="fr-FR" dirty="0" err="1">
                <a:sym typeface="Wingdings" panose="05000000000000000000" pitchFamily="2" charset="2"/>
              </a:rPr>
              <a:t>FridayBooster</a:t>
            </a:r>
            <a:endParaRPr lang="fr-FR" dirty="0">
              <a:sym typeface="Wingdings" panose="05000000000000000000" pitchFamily="2" charset="2"/>
            </a:endParaRPr>
          </a:p>
          <a:p>
            <a:pPr marL="965200" lvl="3" indent="-342900"/>
            <a:r>
              <a:rPr lang="fr-FR" dirty="0">
                <a:sym typeface="Wingdings" panose="05000000000000000000" pitchFamily="2" charset="2"/>
              </a:rPr>
              <a:t>Mot de passe : FB_2023_azure_k8s</a:t>
            </a:r>
          </a:p>
          <a:p>
            <a:pPr marL="787400" lvl="2" indent="-342900"/>
            <a:r>
              <a:rPr lang="fr-FR" dirty="0">
                <a:sym typeface="Wingdings" panose="05000000000000000000" pitchFamily="2" charset="2"/>
              </a:rPr>
              <a:t>Autoriser le RDP</a:t>
            </a:r>
          </a:p>
          <a:p>
            <a:pPr marL="609600" lvl="1" indent="-342900"/>
            <a:r>
              <a:rPr lang="fr-FR" dirty="0">
                <a:sym typeface="Wingdings" panose="05000000000000000000" pitchFamily="2" charset="2"/>
              </a:rPr>
              <a:t>Configuration disques : </a:t>
            </a:r>
          </a:p>
          <a:p>
            <a:pPr marL="787400" lvl="2" indent="-342900"/>
            <a:r>
              <a:rPr lang="fr-FR" dirty="0">
                <a:sym typeface="Wingdings" panose="05000000000000000000" pitchFamily="2" charset="2"/>
              </a:rPr>
              <a:t>SSD Standard</a:t>
            </a:r>
          </a:p>
          <a:p>
            <a:pPr marL="787400" lvl="2" indent="-342900"/>
            <a:r>
              <a:rPr lang="fr-FR" dirty="0">
                <a:sym typeface="Wingdings" panose="05000000000000000000" pitchFamily="2" charset="2"/>
              </a:rPr>
              <a:t>Clé gérée par la plateforme</a:t>
            </a:r>
            <a:endParaRPr lang="fr-FR" dirty="0"/>
          </a:p>
          <a:p>
            <a:pPr marL="787400" lvl="2" indent="-342900"/>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des services</a:t>
            </a:r>
          </a:p>
        </p:txBody>
      </p:sp>
      <p:pic>
        <p:nvPicPr>
          <p:cNvPr id="5" name="Image 4">
            <a:extLst>
              <a:ext uri="{FF2B5EF4-FFF2-40B4-BE49-F238E27FC236}">
                <a16:creationId xmlns:a16="http://schemas.microsoft.com/office/drawing/2014/main" id="{0D549290-466E-4968-A239-307868669254}"/>
              </a:ext>
            </a:extLst>
          </p:cNvPr>
          <p:cNvPicPr>
            <a:picLocks noChangeAspect="1"/>
          </p:cNvPicPr>
          <p:nvPr/>
        </p:nvPicPr>
        <p:blipFill>
          <a:blip r:embed="rId3"/>
          <a:stretch>
            <a:fillRect/>
          </a:stretch>
        </p:blipFill>
        <p:spPr>
          <a:xfrm>
            <a:off x="7032104" y="1556792"/>
            <a:ext cx="819264" cy="971686"/>
          </a:xfrm>
          <a:prstGeom prst="rect">
            <a:avLst/>
          </a:prstGeom>
        </p:spPr>
      </p:pic>
      <p:pic>
        <p:nvPicPr>
          <p:cNvPr id="8" name="Image 7">
            <a:extLst>
              <a:ext uri="{FF2B5EF4-FFF2-40B4-BE49-F238E27FC236}">
                <a16:creationId xmlns:a16="http://schemas.microsoft.com/office/drawing/2014/main" id="{5632095C-F586-4437-A05E-86EE46ABE7FE}"/>
              </a:ext>
            </a:extLst>
          </p:cNvPr>
          <p:cNvPicPr>
            <a:picLocks noChangeAspect="1"/>
          </p:cNvPicPr>
          <p:nvPr/>
        </p:nvPicPr>
        <p:blipFill>
          <a:blip r:embed="rId4"/>
          <a:stretch>
            <a:fillRect/>
          </a:stretch>
        </p:blipFill>
        <p:spPr>
          <a:xfrm>
            <a:off x="6870156" y="2980370"/>
            <a:ext cx="981212" cy="1133633"/>
          </a:xfrm>
          <a:prstGeom prst="rect">
            <a:avLst/>
          </a:prstGeom>
        </p:spPr>
      </p:pic>
    </p:spTree>
    <p:extLst>
      <p:ext uri="{BB962C8B-B14F-4D97-AF65-F5344CB8AC3E}">
        <p14:creationId xmlns:p14="http://schemas.microsoft.com/office/powerpoint/2010/main" val="1934186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0"/>
            <a:ext cx="11700000" cy="5176653"/>
          </a:xfrm>
        </p:spPr>
        <p:txBody>
          <a:bodyPr>
            <a:normAutofit fontScale="92500" lnSpcReduction="10000"/>
          </a:bodyPr>
          <a:lstStyle/>
          <a:p>
            <a:pPr marL="342900" indent="-342900">
              <a:buFont typeface="Arial" panose="020B0604020202020204" pitchFamily="34" charset="0"/>
              <a:buChar char="•"/>
            </a:pPr>
            <a:r>
              <a:rPr lang="fr-FR" dirty="0"/>
              <a:t>Créer une « Machine </a:t>
            </a:r>
            <a:r>
              <a:rPr lang="fr-FR" dirty="0" err="1"/>
              <a:t>vituelle</a:t>
            </a:r>
            <a:r>
              <a:rPr lang="fr-FR" dirty="0"/>
              <a:t> Azure » #2</a:t>
            </a:r>
          </a:p>
          <a:p>
            <a:pPr marL="609600" lvl="1" indent="-342900"/>
            <a:r>
              <a:rPr lang="fr-FR" dirty="0"/>
              <a:t>Mise en réseau : </a:t>
            </a:r>
          </a:p>
          <a:p>
            <a:pPr marL="787400" lvl="2" indent="-342900"/>
            <a:r>
              <a:rPr lang="fr-FR" dirty="0"/>
              <a:t>Créer un nouveau réseau virtuel : </a:t>
            </a:r>
          </a:p>
          <a:p>
            <a:pPr marL="965200" lvl="3" indent="-342900"/>
            <a:r>
              <a:rPr lang="fr-FR" dirty="0"/>
              <a:t>Nom : fb-2023-vnet</a:t>
            </a:r>
          </a:p>
          <a:p>
            <a:pPr marL="965200" lvl="3" indent="-342900"/>
            <a:r>
              <a:rPr lang="fr-FR" dirty="0"/>
              <a:t>Plage d’adresses : 10.0.0.0/16</a:t>
            </a:r>
          </a:p>
          <a:p>
            <a:pPr marL="965200" lvl="3" indent="-342900"/>
            <a:r>
              <a:rPr lang="fr-FR" dirty="0"/>
              <a:t>Sous-réseau  : 10.0.0.0/24</a:t>
            </a:r>
          </a:p>
          <a:p>
            <a:pPr marL="787400" lvl="2" indent="-342900"/>
            <a:r>
              <a:rPr lang="fr-FR" dirty="0"/>
              <a:t>Sous-réseau : default</a:t>
            </a:r>
          </a:p>
          <a:p>
            <a:pPr marL="787400" lvl="2" indent="-342900"/>
            <a:r>
              <a:rPr lang="fr-FR" dirty="0"/>
              <a:t>Adresse IP Publique : fb-</a:t>
            </a:r>
            <a:r>
              <a:rPr lang="fr-FR" dirty="0" err="1"/>
              <a:t>rebound</a:t>
            </a:r>
            <a:r>
              <a:rPr lang="fr-FR" dirty="0"/>
              <a:t>-</a:t>
            </a:r>
            <a:r>
              <a:rPr lang="fr-FR" dirty="0" err="1"/>
              <a:t>ip</a:t>
            </a:r>
            <a:endParaRPr lang="fr-FR" dirty="0"/>
          </a:p>
          <a:p>
            <a:pPr marL="787400" lvl="2" indent="-342900"/>
            <a:endParaRPr lang="fr-FR" dirty="0"/>
          </a:p>
          <a:p>
            <a:pPr marL="342900" indent="-342900">
              <a:buFont typeface="Arial" panose="020B0604020202020204" pitchFamily="34" charset="0"/>
              <a:buChar char="•"/>
            </a:pPr>
            <a:r>
              <a:rPr lang="fr-FR" dirty="0"/>
              <a:t>Créer un cluster AKS</a:t>
            </a:r>
          </a:p>
          <a:p>
            <a:pPr marL="609600" lvl="1" indent="-342900"/>
            <a:r>
              <a:rPr lang="fr-FR" dirty="0"/>
              <a:t>De base :</a:t>
            </a:r>
          </a:p>
          <a:p>
            <a:pPr marL="787400" lvl="2" indent="-342900"/>
            <a:r>
              <a:rPr lang="fr-FR" dirty="0"/>
              <a:t>Groupe de ressources : friday-booster-2023</a:t>
            </a:r>
          </a:p>
          <a:p>
            <a:pPr marL="787400" lvl="2" indent="-342900"/>
            <a:r>
              <a:rPr lang="fr-FR" dirty="0"/>
              <a:t>Configuration </a:t>
            </a:r>
            <a:r>
              <a:rPr lang="fr-FR" dirty="0" err="1"/>
              <a:t>pré-définie</a:t>
            </a:r>
            <a:r>
              <a:rPr lang="fr-FR" dirty="0"/>
              <a:t> : Dev/Test</a:t>
            </a:r>
          </a:p>
          <a:p>
            <a:pPr marL="787400" lvl="2" indent="-342900"/>
            <a:r>
              <a:rPr lang="fr-FR" dirty="0"/>
              <a:t>Nom du cluster : fb-2023-cluster</a:t>
            </a:r>
          </a:p>
          <a:p>
            <a:pPr marL="787400" lvl="2" indent="-342900"/>
            <a:r>
              <a:rPr lang="fr-FR" dirty="0"/>
              <a:t>Zone de disponibilité : aucune</a:t>
            </a:r>
          </a:p>
          <a:p>
            <a:pPr marL="787400" lvl="2" indent="-342900"/>
            <a:r>
              <a:rPr lang="fr-FR" dirty="0"/>
              <a:t>Pricing : Free</a:t>
            </a:r>
          </a:p>
          <a:p>
            <a:pPr marL="787400" lvl="2" indent="-342900"/>
            <a:r>
              <a:rPr lang="fr-FR" dirty="0"/>
              <a:t>Version de </a:t>
            </a:r>
            <a:r>
              <a:rPr lang="fr-FR" dirty="0" err="1"/>
              <a:t>Kubernetes</a:t>
            </a:r>
            <a:r>
              <a:rPr lang="fr-FR" dirty="0"/>
              <a:t> : 1.24.10 (par défaut)</a:t>
            </a:r>
          </a:p>
          <a:p>
            <a:pPr marL="787400" lvl="2" indent="-342900"/>
            <a:r>
              <a:rPr lang="fr-FR" dirty="0"/>
              <a:t>Changer la taille  : D2s_v3</a:t>
            </a:r>
          </a:p>
          <a:p>
            <a:pPr marL="787400" lvl="2" indent="-342900"/>
            <a:r>
              <a:rPr lang="fr-FR" dirty="0"/>
              <a:t>Méthode de mise à l’échelle : manuelle et </a:t>
            </a:r>
            <a:r>
              <a:rPr lang="fr-FR" dirty="0" err="1"/>
              <a:t>selectionner</a:t>
            </a:r>
            <a:r>
              <a:rPr lang="fr-FR" dirty="0"/>
              <a:t> un seul nœud</a:t>
            </a:r>
          </a:p>
          <a:p>
            <a:pPr marL="609600" lvl="1" indent="-342900"/>
            <a:r>
              <a:rPr lang="fr-FR" dirty="0"/>
              <a:t>Laisser les autres options par </a:t>
            </a:r>
            <a:r>
              <a:rPr lang="fr-FR" dirty="0" err="1"/>
              <a:t>defaut</a:t>
            </a:r>
            <a:r>
              <a:rPr lang="fr-FR" dirty="0"/>
              <a:t> (vérifier + </a:t>
            </a:r>
            <a:r>
              <a:rPr lang="fr-FR" dirty="0" err="1"/>
              <a:t>crééer</a:t>
            </a:r>
            <a:r>
              <a:rPr lang="fr-FR" dirty="0"/>
              <a:t>)</a:t>
            </a:r>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des services</a:t>
            </a:r>
          </a:p>
        </p:txBody>
      </p:sp>
      <p:pic>
        <p:nvPicPr>
          <p:cNvPr id="8" name="Image 7">
            <a:extLst>
              <a:ext uri="{FF2B5EF4-FFF2-40B4-BE49-F238E27FC236}">
                <a16:creationId xmlns:a16="http://schemas.microsoft.com/office/drawing/2014/main" id="{5632095C-F586-4437-A05E-86EE46ABE7FE}"/>
              </a:ext>
            </a:extLst>
          </p:cNvPr>
          <p:cNvPicPr>
            <a:picLocks noChangeAspect="1"/>
          </p:cNvPicPr>
          <p:nvPr/>
        </p:nvPicPr>
        <p:blipFill>
          <a:blip r:embed="rId2"/>
          <a:stretch>
            <a:fillRect/>
          </a:stretch>
        </p:blipFill>
        <p:spPr>
          <a:xfrm>
            <a:off x="6744072" y="764704"/>
            <a:ext cx="981212" cy="1133633"/>
          </a:xfrm>
          <a:prstGeom prst="rect">
            <a:avLst/>
          </a:prstGeom>
        </p:spPr>
      </p:pic>
      <p:pic>
        <p:nvPicPr>
          <p:cNvPr id="6" name="Image 5">
            <a:extLst>
              <a:ext uri="{FF2B5EF4-FFF2-40B4-BE49-F238E27FC236}">
                <a16:creationId xmlns:a16="http://schemas.microsoft.com/office/drawing/2014/main" id="{A41F751E-B6EE-42F5-83FE-B44C1B04FF06}"/>
              </a:ext>
            </a:extLst>
          </p:cNvPr>
          <p:cNvPicPr>
            <a:picLocks noChangeAspect="1"/>
          </p:cNvPicPr>
          <p:nvPr/>
        </p:nvPicPr>
        <p:blipFill>
          <a:blip r:embed="rId3"/>
          <a:stretch>
            <a:fillRect/>
          </a:stretch>
        </p:blipFill>
        <p:spPr>
          <a:xfrm>
            <a:off x="6872677" y="3429000"/>
            <a:ext cx="724001" cy="1019317"/>
          </a:xfrm>
          <a:prstGeom prst="rect">
            <a:avLst/>
          </a:prstGeom>
        </p:spPr>
      </p:pic>
    </p:spTree>
    <p:extLst>
      <p:ext uri="{BB962C8B-B14F-4D97-AF65-F5344CB8AC3E}">
        <p14:creationId xmlns:p14="http://schemas.microsoft.com/office/powerpoint/2010/main" val="29542767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2828155"/>
          </a:xfrm>
        </p:spPr>
        <p:txBody>
          <a:bodyPr>
            <a:normAutofit fontScale="77500" lnSpcReduction="20000"/>
          </a:bodyPr>
          <a:lstStyle/>
          <a:p>
            <a:pPr marL="342900" indent="-342900">
              <a:buFont typeface="Arial" panose="020B0604020202020204" pitchFamily="34" charset="0"/>
              <a:buChar char="•"/>
            </a:pPr>
            <a:r>
              <a:rPr lang="fr-FR" dirty="0"/>
              <a:t>Lancement de la session RDP : </a:t>
            </a:r>
          </a:p>
          <a:p>
            <a:pPr marL="609600" lvl="1" indent="-342900">
              <a:buFont typeface="Arial" panose="020B0604020202020204" pitchFamily="34" charset="0"/>
              <a:buChar char="•"/>
            </a:pPr>
            <a:r>
              <a:rPr lang="fr-FR" dirty="0"/>
              <a:t>Se rendre dans les ressources Machines Virtuelles (via le tableau de bord ou la recherche)</a:t>
            </a:r>
          </a:p>
          <a:p>
            <a:pPr marL="609600" lvl="1" indent="-342900">
              <a:buFont typeface="Arial" panose="020B0604020202020204" pitchFamily="34" charset="0"/>
              <a:buChar char="•"/>
            </a:pPr>
            <a:r>
              <a:rPr lang="fr-FR" dirty="0"/>
              <a:t>Choisir fb-</a:t>
            </a:r>
            <a:r>
              <a:rPr lang="fr-FR" dirty="0" err="1"/>
              <a:t>rebound</a:t>
            </a:r>
            <a:endParaRPr lang="fr-FR" dirty="0"/>
          </a:p>
          <a:p>
            <a:pPr marL="609600" lvl="1" indent="-342900">
              <a:buFont typeface="Arial" panose="020B0604020202020204" pitchFamily="34" charset="0"/>
              <a:buChar char="•"/>
            </a:pPr>
            <a:r>
              <a:rPr lang="fr-FR" dirty="0"/>
              <a:t>Choisir l’option Connecter (menu bandeau) puis RDP</a:t>
            </a:r>
          </a:p>
          <a:p>
            <a:pPr marL="609600" lvl="1" indent="-342900">
              <a:buFont typeface="Arial" panose="020B0604020202020204" pitchFamily="34" charset="0"/>
              <a:buChar char="•"/>
            </a:pPr>
            <a:r>
              <a:rPr lang="fr-FR" dirty="0"/>
              <a:t>Télécharger le fichier RDP puis l’</a:t>
            </a:r>
            <a:r>
              <a:rPr lang="fr-FR" dirty="0" err="1"/>
              <a:t>executer</a:t>
            </a:r>
            <a:endParaRPr lang="fr-FR" dirty="0"/>
          </a:p>
          <a:p>
            <a:pPr marL="609600" lvl="1" indent="-342900">
              <a:buFont typeface="Arial" panose="020B0604020202020204" pitchFamily="34" charset="0"/>
              <a:buChar char="•"/>
            </a:pPr>
            <a:r>
              <a:rPr lang="fr-FR" dirty="0"/>
              <a:t>Utiliser un autre compte, puis rentrer les </a:t>
            </a:r>
            <a:r>
              <a:rPr lang="fr-FR" dirty="0" err="1"/>
              <a:t>credentials</a:t>
            </a:r>
            <a:r>
              <a:rPr lang="fr-FR" dirty="0"/>
              <a:t> de la VM</a:t>
            </a:r>
          </a:p>
          <a:p>
            <a:pPr marL="609600" lvl="1" indent="-342900">
              <a:buFont typeface="Arial" panose="020B0604020202020204" pitchFamily="34" charset="0"/>
              <a:buChar char="•"/>
            </a:pPr>
            <a:r>
              <a:rPr lang="fr-FR" dirty="0"/>
              <a:t>Accepter le certificat si </a:t>
            </a:r>
            <a:r>
              <a:rPr lang="fr-FR" dirty="0" err="1"/>
              <a:t>nécéssaire</a:t>
            </a:r>
            <a:endParaRPr lang="fr-FR" dirty="0"/>
          </a:p>
          <a:p>
            <a:pPr marL="609600" lvl="1" indent="-342900">
              <a:buFont typeface="Arial" panose="020B0604020202020204" pitchFamily="34" charset="0"/>
              <a:buChar char="•"/>
            </a:pPr>
            <a:r>
              <a:rPr lang="fr-FR" dirty="0"/>
              <a:t>Finir la configuration de la VM</a:t>
            </a:r>
          </a:p>
          <a:p>
            <a:pPr lvl="1" indent="0">
              <a:buNone/>
            </a:pPr>
            <a:endParaRPr lang="fr-FR" dirty="0"/>
          </a:p>
          <a:p>
            <a:pPr marL="342900" indent="-342900">
              <a:buFont typeface="Arial" panose="020B0604020202020204" pitchFamily="34" charset="0"/>
              <a:buChar char="•"/>
            </a:pPr>
            <a:r>
              <a:rPr lang="fr-FR" dirty="0"/>
              <a:t>Installation des services #1</a:t>
            </a:r>
          </a:p>
          <a:p>
            <a:pPr marL="609600" lvl="1" indent="-342900">
              <a:buFont typeface="Arial" panose="020B0604020202020204" pitchFamily="34" charset="0"/>
              <a:buChar char="•"/>
            </a:pPr>
            <a:r>
              <a:rPr lang="fr-FR" dirty="0"/>
              <a:t>Installation de </a:t>
            </a:r>
            <a:r>
              <a:rPr lang="fr-FR" dirty="0" err="1"/>
              <a:t>chocolatey</a:t>
            </a:r>
            <a:r>
              <a:rPr lang="fr-FR" dirty="0"/>
              <a:t> : </a:t>
            </a:r>
            <a:r>
              <a:rPr lang="fr-FR" dirty="0">
                <a:hlinkClick r:id="rId2"/>
              </a:rPr>
              <a:t>https://chocolatey.org/install</a:t>
            </a:r>
            <a:endParaRPr lang="fr-FR" dirty="0"/>
          </a:p>
          <a:p>
            <a:pPr marL="609600" lvl="1" indent="-342900">
              <a:buFont typeface="Arial" panose="020B0604020202020204" pitchFamily="34" charset="0"/>
              <a:buChar char="•"/>
            </a:pPr>
            <a:r>
              <a:rPr lang="fr-FR" dirty="0"/>
              <a:t>Démarrer </a:t>
            </a:r>
            <a:r>
              <a:rPr lang="fr-FR" dirty="0" err="1"/>
              <a:t>powershell</a:t>
            </a:r>
            <a:r>
              <a:rPr lang="fr-FR" dirty="0"/>
              <a:t> en admin puis coller le lien d’installation</a:t>
            </a:r>
          </a:p>
          <a:p>
            <a:pPr marL="609600" lvl="1" indent="-342900">
              <a:buFont typeface="Arial" panose="020B0604020202020204" pitchFamily="34" charset="0"/>
              <a:buChar char="•"/>
            </a:pPr>
            <a:r>
              <a:rPr lang="fr-FR" dirty="0"/>
              <a:t>Vérification de l’installation (fermer + lancer un nouveau </a:t>
            </a:r>
            <a:r>
              <a:rPr lang="fr-FR" dirty="0" err="1"/>
              <a:t>shell</a:t>
            </a:r>
            <a:r>
              <a:rPr lang="fr-FR" dirty="0"/>
              <a:t>): choco -v</a:t>
            </a:r>
          </a:p>
          <a:p>
            <a:pPr marL="787400" lvl="2" indent="-342900"/>
            <a:endParaRPr lang="fr-FR" dirty="0"/>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Configuration de la VM de rebond</a:t>
            </a:r>
          </a:p>
        </p:txBody>
      </p:sp>
      <p:pic>
        <p:nvPicPr>
          <p:cNvPr id="5" name="Image 4">
            <a:extLst>
              <a:ext uri="{FF2B5EF4-FFF2-40B4-BE49-F238E27FC236}">
                <a16:creationId xmlns:a16="http://schemas.microsoft.com/office/drawing/2014/main" id="{A1BAEA19-BF11-40DA-ADA6-02E8219FF98A}"/>
              </a:ext>
            </a:extLst>
          </p:cNvPr>
          <p:cNvPicPr>
            <a:picLocks noChangeAspect="1"/>
          </p:cNvPicPr>
          <p:nvPr/>
        </p:nvPicPr>
        <p:blipFill>
          <a:blip r:embed="rId3"/>
          <a:stretch>
            <a:fillRect/>
          </a:stretch>
        </p:blipFill>
        <p:spPr>
          <a:xfrm>
            <a:off x="8688288" y="1916832"/>
            <a:ext cx="1955979" cy="2324870"/>
          </a:xfrm>
          <a:prstGeom prst="rect">
            <a:avLst/>
          </a:prstGeom>
        </p:spPr>
      </p:pic>
      <p:pic>
        <p:nvPicPr>
          <p:cNvPr id="9" name="Image 8">
            <a:extLst>
              <a:ext uri="{FF2B5EF4-FFF2-40B4-BE49-F238E27FC236}">
                <a16:creationId xmlns:a16="http://schemas.microsoft.com/office/drawing/2014/main" id="{565CFA1E-F122-441B-9D9D-102AC5CAB9C2}"/>
              </a:ext>
            </a:extLst>
          </p:cNvPr>
          <p:cNvPicPr>
            <a:picLocks noChangeAspect="1"/>
          </p:cNvPicPr>
          <p:nvPr/>
        </p:nvPicPr>
        <p:blipFill>
          <a:blip r:embed="rId4"/>
          <a:stretch>
            <a:fillRect/>
          </a:stretch>
        </p:blipFill>
        <p:spPr>
          <a:xfrm>
            <a:off x="767408" y="4005064"/>
            <a:ext cx="6853823" cy="2587900"/>
          </a:xfrm>
          <a:prstGeom prst="rect">
            <a:avLst/>
          </a:prstGeom>
        </p:spPr>
      </p:pic>
    </p:spTree>
    <p:extLst>
      <p:ext uri="{BB962C8B-B14F-4D97-AF65-F5344CB8AC3E}">
        <p14:creationId xmlns:p14="http://schemas.microsoft.com/office/powerpoint/2010/main" val="12832114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fontScale="92500" lnSpcReduction="10000"/>
          </a:bodyPr>
          <a:lstStyle/>
          <a:p>
            <a:pPr marL="342900" indent="-342900">
              <a:buFont typeface="Arial" panose="020B0604020202020204" pitchFamily="34" charset="0"/>
              <a:buChar char="•"/>
            </a:pPr>
            <a:r>
              <a:rPr lang="fr-FR" dirty="0"/>
              <a:t>Installation des services #2</a:t>
            </a:r>
          </a:p>
          <a:p>
            <a:pPr marL="609600" lvl="1" indent="-342900"/>
            <a:r>
              <a:rPr lang="fr-FR" u="sng" dirty="0"/>
              <a:t>Installation de Azure cli</a:t>
            </a:r>
          </a:p>
          <a:p>
            <a:pPr marL="787400" lvl="2" indent="-342900"/>
            <a:r>
              <a:rPr lang="fr-FR" dirty="0"/>
              <a:t>Commande : choco </a:t>
            </a:r>
            <a:r>
              <a:rPr lang="fr-FR" dirty="0" err="1"/>
              <a:t>install</a:t>
            </a:r>
            <a:r>
              <a:rPr lang="fr-FR" dirty="0"/>
              <a:t> azure-cli –A</a:t>
            </a:r>
          </a:p>
          <a:p>
            <a:pPr marL="787400" lvl="2" indent="-342900"/>
            <a:r>
              <a:rPr lang="fr-FR" dirty="0"/>
              <a:t>Vérification : </a:t>
            </a:r>
            <a:r>
              <a:rPr lang="fr-FR" dirty="0" err="1"/>
              <a:t>az</a:t>
            </a:r>
            <a:r>
              <a:rPr lang="fr-FR" dirty="0"/>
              <a:t> version</a:t>
            </a:r>
          </a:p>
          <a:p>
            <a:pPr lvl="2" indent="0">
              <a:buNone/>
            </a:pPr>
            <a:endParaRPr lang="fr-FR" dirty="0"/>
          </a:p>
          <a:p>
            <a:pPr marL="609600" lvl="1" indent="-342900"/>
            <a:r>
              <a:rPr lang="fr-FR" u="sng" dirty="0"/>
              <a:t>Installation de </a:t>
            </a:r>
            <a:r>
              <a:rPr lang="fr-FR" u="sng" dirty="0" err="1"/>
              <a:t>kubectl</a:t>
            </a:r>
            <a:r>
              <a:rPr lang="fr-FR" u="sng" dirty="0"/>
              <a:t> : </a:t>
            </a:r>
          </a:p>
          <a:p>
            <a:pPr marL="787400" lvl="2" indent="-342900"/>
            <a:r>
              <a:rPr lang="fr-FR" dirty="0"/>
              <a:t>Commande : choco </a:t>
            </a:r>
            <a:r>
              <a:rPr lang="fr-FR" dirty="0" err="1"/>
              <a:t>install</a:t>
            </a:r>
            <a:r>
              <a:rPr lang="fr-FR" dirty="0"/>
              <a:t> </a:t>
            </a:r>
            <a:r>
              <a:rPr lang="fr-FR" dirty="0" err="1"/>
              <a:t>kubernetes</a:t>
            </a:r>
            <a:r>
              <a:rPr lang="fr-FR" dirty="0"/>
              <a:t>-cli</a:t>
            </a:r>
          </a:p>
          <a:p>
            <a:pPr marL="787400" lvl="2" indent="-342900"/>
            <a:r>
              <a:rPr lang="fr-FR" dirty="0"/>
              <a:t>Vérification : </a:t>
            </a:r>
            <a:r>
              <a:rPr lang="fr-FR" dirty="0" err="1"/>
              <a:t>kubectl</a:t>
            </a:r>
            <a:r>
              <a:rPr lang="fr-FR" dirty="0"/>
              <a:t> version</a:t>
            </a:r>
          </a:p>
          <a:p>
            <a:pPr marL="787400" lvl="2" indent="-342900"/>
            <a:endParaRPr lang="fr-FR" dirty="0"/>
          </a:p>
          <a:p>
            <a:pPr marL="609600" lvl="1" indent="-342900"/>
            <a:r>
              <a:rPr lang="fr-FR" u="sng" dirty="0"/>
              <a:t>Installation de k9s : </a:t>
            </a:r>
          </a:p>
          <a:p>
            <a:pPr marL="787400" lvl="2" indent="-342900"/>
            <a:r>
              <a:rPr lang="fr-FR" dirty="0"/>
              <a:t>Commande : choco </a:t>
            </a:r>
            <a:r>
              <a:rPr lang="fr-FR" dirty="0" err="1"/>
              <a:t>install</a:t>
            </a:r>
            <a:r>
              <a:rPr lang="fr-FR" dirty="0"/>
              <a:t> k9s</a:t>
            </a:r>
          </a:p>
          <a:p>
            <a:pPr marL="787400" lvl="2" indent="-342900"/>
            <a:r>
              <a:rPr lang="fr-FR" dirty="0"/>
              <a:t>Vérification : k9s version</a:t>
            </a:r>
          </a:p>
          <a:p>
            <a:pPr marL="787400" lvl="2" indent="-342900"/>
            <a:endParaRPr lang="fr-FR" dirty="0"/>
          </a:p>
          <a:p>
            <a:pPr marL="609600" lvl="1" indent="-342900"/>
            <a:r>
              <a:rPr lang="fr-FR" u="sng" dirty="0"/>
              <a:t>Installation de </a:t>
            </a:r>
            <a:r>
              <a:rPr lang="fr-FR" u="sng" dirty="0" err="1"/>
              <a:t>Helm</a:t>
            </a:r>
            <a:r>
              <a:rPr lang="fr-FR" u="sng" dirty="0"/>
              <a:t> : </a:t>
            </a:r>
          </a:p>
          <a:p>
            <a:pPr marL="787400" lvl="2" indent="-342900"/>
            <a:r>
              <a:rPr lang="fr-FR" dirty="0"/>
              <a:t>Commande : choco </a:t>
            </a:r>
            <a:r>
              <a:rPr lang="fr-FR" dirty="0" err="1"/>
              <a:t>install</a:t>
            </a:r>
            <a:r>
              <a:rPr lang="fr-FR" dirty="0"/>
              <a:t> </a:t>
            </a:r>
            <a:r>
              <a:rPr lang="fr-FR" dirty="0" err="1"/>
              <a:t>kubernetes-helm</a:t>
            </a:r>
            <a:endParaRPr lang="fr-FR" dirty="0"/>
          </a:p>
          <a:p>
            <a:pPr marL="787400" lvl="2" indent="-342900"/>
            <a:r>
              <a:rPr lang="fr-FR" dirty="0"/>
              <a:t>Vérification : </a:t>
            </a:r>
            <a:r>
              <a:rPr lang="fr-FR" dirty="0" err="1"/>
              <a:t>helm</a:t>
            </a:r>
            <a:r>
              <a:rPr lang="fr-FR" dirty="0"/>
              <a:t> version</a:t>
            </a:r>
          </a:p>
          <a:p>
            <a:pPr marL="787400" lvl="2" indent="-342900"/>
            <a:endParaRPr lang="fr-FR" dirty="0"/>
          </a:p>
          <a:p>
            <a:pPr marL="609600" lvl="1" indent="-342900"/>
            <a:r>
              <a:rPr lang="fr-FR" dirty="0"/>
              <a:t>Installation de </a:t>
            </a:r>
            <a:r>
              <a:rPr lang="fr-FR" dirty="0" err="1"/>
              <a:t>VSCode</a:t>
            </a:r>
            <a:r>
              <a:rPr lang="fr-FR" dirty="0"/>
              <a:t> :</a:t>
            </a:r>
          </a:p>
          <a:p>
            <a:pPr marL="787400" lvl="2" indent="-342900"/>
            <a:r>
              <a:rPr lang="fr-FR" dirty="0"/>
              <a:t>Commande : choco </a:t>
            </a:r>
            <a:r>
              <a:rPr lang="fr-FR" dirty="0" err="1"/>
              <a:t>install</a:t>
            </a:r>
            <a:r>
              <a:rPr lang="fr-FR" dirty="0"/>
              <a:t> </a:t>
            </a:r>
            <a:r>
              <a:rPr lang="fr-FR" dirty="0" err="1"/>
              <a:t>vscode</a:t>
            </a:r>
            <a:endParaRPr lang="fr-FR" dirty="0"/>
          </a:p>
          <a:p>
            <a:pPr marL="609600" lvl="1" indent="-342900">
              <a:buFont typeface="Arial" panose="020B0604020202020204" pitchFamily="34" charset="0"/>
              <a:buChar char="•"/>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Configuration de la VM de rebond</a:t>
            </a:r>
          </a:p>
        </p:txBody>
      </p:sp>
    </p:spTree>
    <p:extLst>
      <p:ext uri="{BB962C8B-B14F-4D97-AF65-F5344CB8AC3E}">
        <p14:creationId xmlns:p14="http://schemas.microsoft.com/office/powerpoint/2010/main" val="16975225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3908275"/>
          </a:xfrm>
        </p:spPr>
        <p:txBody>
          <a:bodyPr>
            <a:normAutofit lnSpcReduction="10000"/>
          </a:bodyPr>
          <a:lstStyle/>
          <a:p>
            <a:pPr marL="342900" indent="-342900">
              <a:buFont typeface="Arial" panose="020B0604020202020204" pitchFamily="34" charset="0"/>
              <a:buChar char="•"/>
            </a:pPr>
            <a:r>
              <a:rPr lang="fr-FR" u="sng" dirty="0"/>
              <a:t>Extensions de </a:t>
            </a:r>
            <a:r>
              <a:rPr lang="fr-FR" u="sng" dirty="0" err="1"/>
              <a:t>VSCode</a:t>
            </a:r>
            <a:r>
              <a:rPr lang="fr-FR" u="sng" dirty="0"/>
              <a:t> : </a:t>
            </a: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u="sng" dirty="0"/>
              <a:t>Configuration de </a:t>
            </a:r>
            <a:r>
              <a:rPr lang="fr-FR" u="sng" dirty="0" err="1"/>
              <a:t>Kubectl</a:t>
            </a:r>
            <a:r>
              <a:rPr lang="fr-FR" u="sng" dirty="0"/>
              <a:t> : </a:t>
            </a:r>
          </a:p>
          <a:p>
            <a:pPr marL="609600" lvl="1" indent="-342900"/>
            <a:r>
              <a:rPr lang="fr-FR" dirty="0"/>
              <a:t>Depuis un </a:t>
            </a:r>
            <a:r>
              <a:rPr lang="fr-FR" dirty="0" err="1"/>
              <a:t>powershell</a:t>
            </a:r>
            <a:r>
              <a:rPr lang="fr-FR" dirty="0"/>
              <a:t> sur la VM de rebond : </a:t>
            </a:r>
          </a:p>
          <a:p>
            <a:pPr marL="787400" lvl="2" indent="-342900"/>
            <a:r>
              <a:rPr lang="fr-FR" dirty="0" err="1"/>
              <a:t>az</a:t>
            </a:r>
            <a:r>
              <a:rPr lang="fr-FR" dirty="0"/>
              <a:t> login </a:t>
            </a:r>
            <a:r>
              <a:rPr lang="fr-FR" dirty="0">
                <a:sym typeface="Wingdings" panose="05000000000000000000" pitchFamily="2" charset="2"/>
              </a:rPr>
              <a:t> Utiliser les </a:t>
            </a:r>
            <a:r>
              <a:rPr lang="fr-FR" dirty="0" err="1">
                <a:sym typeface="Wingdings" panose="05000000000000000000" pitchFamily="2" charset="2"/>
              </a:rPr>
              <a:t>credentials</a:t>
            </a:r>
            <a:r>
              <a:rPr lang="fr-FR" dirty="0">
                <a:sym typeface="Wingdings" panose="05000000000000000000" pitchFamily="2" charset="2"/>
              </a:rPr>
              <a:t> de votre compte azure</a:t>
            </a:r>
          </a:p>
          <a:p>
            <a:pPr marL="609600" lvl="1" indent="-342900"/>
            <a:r>
              <a:rPr lang="fr-FR" dirty="0">
                <a:sym typeface="Wingdings" panose="05000000000000000000" pitchFamily="2" charset="2"/>
              </a:rPr>
              <a:t>Depuis le portail Azure, choisir le cluster AKS fraîchement créé</a:t>
            </a:r>
          </a:p>
          <a:p>
            <a:pPr marL="609600" lvl="1" indent="-342900"/>
            <a:r>
              <a:rPr lang="fr-FR" dirty="0">
                <a:sym typeface="Wingdings" panose="05000000000000000000" pitchFamily="2" charset="2"/>
              </a:rPr>
              <a:t>Choisir l’option Connecter (menu bandeau)</a:t>
            </a:r>
          </a:p>
          <a:p>
            <a:pPr marL="609600" lvl="1" indent="-342900"/>
            <a:r>
              <a:rPr lang="fr-FR" dirty="0">
                <a:sym typeface="Wingdings" panose="05000000000000000000" pitchFamily="2" charset="2"/>
              </a:rPr>
              <a:t>Depuis le </a:t>
            </a:r>
            <a:r>
              <a:rPr lang="fr-FR" dirty="0" err="1">
                <a:sym typeface="Wingdings" panose="05000000000000000000" pitchFamily="2" charset="2"/>
              </a:rPr>
              <a:t>powershell</a:t>
            </a:r>
            <a:r>
              <a:rPr lang="fr-FR" dirty="0">
                <a:sym typeface="Wingdings" panose="05000000000000000000" pitchFamily="2" charset="2"/>
              </a:rPr>
              <a:t> de la VM de rebond, entrer les deux commandes du panneau de droite</a:t>
            </a:r>
          </a:p>
          <a:p>
            <a:pPr marL="609600" lvl="1" indent="-342900"/>
            <a:r>
              <a:rPr lang="fr-FR" dirty="0">
                <a:sym typeface="Wingdings" panose="05000000000000000000" pitchFamily="2" charset="2"/>
              </a:rPr>
              <a:t>Vérification : </a:t>
            </a:r>
            <a:r>
              <a:rPr lang="fr-FR" dirty="0" err="1">
                <a:sym typeface="Wingdings" panose="05000000000000000000" pitchFamily="2" charset="2"/>
              </a:rPr>
              <a:t>kubectl</a:t>
            </a:r>
            <a:r>
              <a:rPr lang="fr-FR" dirty="0">
                <a:sym typeface="Wingdings" panose="05000000000000000000" pitchFamily="2" charset="2"/>
              </a:rPr>
              <a:t> </a:t>
            </a:r>
            <a:r>
              <a:rPr lang="fr-FR" dirty="0" err="1">
                <a:sym typeface="Wingdings" panose="05000000000000000000" pitchFamily="2" charset="2"/>
              </a:rPr>
              <a:t>get</a:t>
            </a:r>
            <a:r>
              <a:rPr lang="fr-FR" dirty="0">
                <a:sym typeface="Wingdings" panose="05000000000000000000" pitchFamily="2" charset="2"/>
              </a:rPr>
              <a:t> </a:t>
            </a:r>
            <a:r>
              <a:rPr lang="fr-FR" dirty="0" err="1">
                <a:sym typeface="Wingdings" panose="05000000000000000000" pitchFamily="2" charset="2"/>
              </a:rPr>
              <a:t>nodes</a:t>
            </a:r>
            <a:endParaRPr lang="fr-FR" dirty="0">
              <a:sym typeface="Wingdings" panose="05000000000000000000" pitchFamily="2" charset="2"/>
            </a:endParaRP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Configuration de la VM de rebond</a:t>
            </a:r>
          </a:p>
        </p:txBody>
      </p:sp>
      <p:pic>
        <p:nvPicPr>
          <p:cNvPr id="5" name="Image 4">
            <a:extLst>
              <a:ext uri="{FF2B5EF4-FFF2-40B4-BE49-F238E27FC236}">
                <a16:creationId xmlns:a16="http://schemas.microsoft.com/office/drawing/2014/main" id="{37E4ADD5-706F-47C5-B5C8-821074576A70}"/>
              </a:ext>
            </a:extLst>
          </p:cNvPr>
          <p:cNvPicPr>
            <a:picLocks noChangeAspect="1"/>
          </p:cNvPicPr>
          <p:nvPr/>
        </p:nvPicPr>
        <p:blipFill>
          <a:blip r:embed="rId2"/>
          <a:stretch>
            <a:fillRect/>
          </a:stretch>
        </p:blipFill>
        <p:spPr>
          <a:xfrm>
            <a:off x="983432" y="1500027"/>
            <a:ext cx="4680520" cy="1200523"/>
          </a:xfrm>
          <a:prstGeom prst="rect">
            <a:avLst/>
          </a:prstGeom>
        </p:spPr>
      </p:pic>
      <p:pic>
        <p:nvPicPr>
          <p:cNvPr id="7" name="Image 6">
            <a:extLst>
              <a:ext uri="{FF2B5EF4-FFF2-40B4-BE49-F238E27FC236}">
                <a16:creationId xmlns:a16="http://schemas.microsoft.com/office/drawing/2014/main" id="{3C531C7C-F6C6-4416-9477-3473407F35F1}"/>
              </a:ext>
            </a:extLst>
          </p:cNvPr>
          <p:cNvPicPr>
            <a:picLocks noChangeAspect="1"/>
          </p:cNvPicPr>
          <p:nvPr/>
        </p:nvPicPr>
        <p:blipFill>
          <a:blip r:embed="rId3"/>
          <a:stretch>
            <a:fillRect/>
          </a:stretch>
        </p:blipFill>
        <p:spPr>
          <a:xfrm>
            <a:off x="2363527" y="4989871"/>
            <a:ext cx="5401429" cy="1238423"/>
          </a:xfrm>
          <a:prstGeom prst="rect">
            <a:avLst/>
          </a:prstGeom>
        </p:spPr>
      </p:pic>
      <p:pic>
        <p:nvPicPr>
          <p:cNvPr id="9" name="Image 8">
            <a:extLst>
              <a:ext uri="{FF2B5EF4-FFF2-40B4-BE49-F238E27FC236}">
                <a16:creationId xmlns:a16="http://schemas.microsoft.com/office/drawing/2014/main" id="{CB14148F-997F-48EE-8E0F-16566C9A8F12}"/>
              </a:ext>
            </a:extLst>
          </p:cNvPr>
          <p:cNvPicPr>
            <a:picLocks noChangeAspect="1"/>
          </p:cNvPicPr>
          <p:nvPr/>
        </p:nvPicPr>
        <p:blipFill>
          <a:blip r:embed="rId4"/>
          <a:stretch>
            <a:fillRect/>
          </a:stretch>
        </p:blipFill>
        <p:spPr>
          <a:xfrm>
            <a:off x="5951984" y="1484784"/>
            <a:ext cx="5139452" cy="1231007"/>
          </a:xfrm>
          <a:prstGeom prst="rect">
            <a:avLst/>
          </a:prstGeom>
        </p:spPr>
      </p:pic>
    </p:spTree>
    <p:extLst>
      <p:ext uri="{BB962C8B-B14F-4D97-AF65-F5344CB8AC3E}">
        <p14:creationId xmlns:p14="http://schemas.microsoft.com/office/powerpoint/2010/main" val="12368506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2 – Déploiement d’un premier POD</a:t>
            </a:r>
            <a:endParaRPr lang="en-GB" dirty="0"/>
          </a:p>
        </p:txBody>
      </p:sp>
    </p:spTree>
    <p:extLst>
      <p:ext uri="{BB962C8B-B14F-4D97-AF65-F5344CB8AC3E}">
        <p14:creationId xmlns:p14="http://schemas.microsoft.com/office/powerpoint/2010/main" val="8085696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7596844" cy="3764259"/>
          </a:xfrm>
        </p:spPr>
        <p:txBody>
          <a:bodyPr>
            <a:normAutofit/>
          </a:bodyPr>
          <a:lstStyle/>
          <a:p>
            <a:pPr marL="609600" lvl="1" indent="-342900"/>
            <a:r>
              <a:rPr lang="fr-FR" b="1" dirty="0"/>
              <a:t>Application Java Spring </a:t>
            </a:r>
            <a:r>
              <a:rPr lang="fr-FR" b="1" dirty="0" err="1"/>
              <a:t>Rest</a:t>
            </a:r>
            <a:r>
              <a:rPr lang="fr-FR" b="1" dirty="0"/>
              <a:t> : </a:t>
            </a:r>
          </a:p>
          <a:p>
            <a:pPr marL="787400" lvl="2" indent="-342900"/>
            <a:r>
              <a:rPr lang="fr-FR" dirty="0"/>
              <a:t>Une seule </a:t>
            </a:r>
            <a:r>
              <a:rPr lang="fr-FR" dirty="0" err="1"/>
              <a:t>uri</a:t>
            </a:r>
            <a:r>
              <a:rPr lang="fr-FR" dirty="0"/>
              <a:t> : « / »</a:t>
            </a:r>
          </a:p>
          <a:p>
            <a:pPr marL="787400" lvl="2" indent="-342900"/>
            <a:r>
              <a:rPr lang="fr-FR" dirty="0"/>
              <a:t>Retourne le nom + IP du conteneur d’</a:t>
            </a:r>
            <a:r>
              <a:rPr lang="fr-FR" dirty="0" err="1"/>
              <a:t>execution</a:t>
            </a:r>
            <a:r>
              <a:rPr lang="fr-FR" dirty="0"/>
              <a:t> au format JSON</a:t>
            </a:r>
          </a:p>
          <a:p>
            <a:pPr marL="787400" lvl="2" indent="-342900"/>
            <a:endParaRPr lang="fr-FR" dirty="0"/>
          </a:p>
          <a:p>
            <a:pPr marL="609600" lvl="1" indent="-342900"/>
            <a:r>
              <a:rPr lang="fr-FR" b="1" dirty="0"/>
              <a:t>Créée avec Docker</a:t>
            </a:r>
          </a:p>
          <a:p>
            <a:pPr marL="609600" lvl="1" indent="-342900"/>
            <a:endParaRPr lang="fr-FR" dirty="0"/>
          </a:p>
          <a:p>
            <a:pPr marL="609600" lvl="1" indent="-342900"/>
            <a:r>
              <a:rPr lang="fr-FR" b="1" dirty="0"/>
              <a:t>Hébergée dans un </a:t>
            </a:r>
            <a:r>
              <a:rPr lang="fr-FR" b="1" dirty="0" err="1"/>
              <a:t>registry</a:t>
            </a:r>
            <a:r>
              <a:rPr lang="fr-FR" b="1" dirty="0"/>
              <a:t> publique : </a:t>
            </a:r>
          </a:p>
          <a:p>
            <a:pPr marL="787400" lvl="2" indent="-342900"/>
            <a:r>
              <a:rPr lang="fr-FR" dirty="0" err="1"/>
              <a:t>Registry</a:t>
            </a:r>
            <a:r>
              <a:rPr lang="fr-FR" dirty="0"/>
              <a:t> : registry.wanono-corp.com</a:t>
            </a:r>
          </a:p>
          <a:p>
            <a:pPr marL="787400" lvl="2" indent="-342900"/>
            <a:r>
              <a:rPr lang="fr-FR" dirty="0"/>
              <a:t>Image : </a:t>
            </a:r>
            <a:r>
              <a:rPr lang="fr-FR" dirty="0" err="1"/>
              <a:t>capgemini</a:t>
            </a:r>
            <a:r>
              <a:rPr lang="fr-FR" dirty="0"/>
              <a:t>/</a:t>
            </a:r>
            <a:r>
              <a:rPr lang="fr-FR" dirty="0" err="1"/>
              <a:t>friday</a:t>
            </a:r>
            <a:r>
              <a:rPr lang="fr-FR" dirty="0"/>
              <a:t>-booster-app</a:t>
            </a:r>
          </a:p>
          <a:p>
            <a:pPr marL="787400" lvl="2" indent="-342900"/>
            <a:r>
              <a:rPr lang="fr-FR" dirty="0"/>
              <a:t>Tag : 1.0.0</a:t>
            </a:r>
          </a:p>
          <a:p>
            <a:pPr marL="787400" lvl="2" indent="-342900"/>
            <a:endParaRPr lang="fr-FR" dirty="0"/>
          </a:p>
          <a:p>
            <a:pPr marL="609600" lvl="1" indent="-342900"/>
            <a:r>
              <a:rPr lang="fr-FR" b="1" dirty="0"/>
              <a:t>Exemple de retour : </a:t>
            </a:r>
          </a:p>
          <a:p>
            <a:pPr marL="787400" lvl="2" indent="-342900"/>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Application de test</a:t>
            </a:r>
          </a:p>
        </p:txBody>
      </p:sp>
      <p:pic>
        <p:nvPicPr>
          <p:cNvPr id="5" name="Image 4">
            <a:extLst>
              <a:ext uri="{FF2B5EF4-FFF2-40B4-BE49-F238E27FC236}">
                <a16:creationId xmlns:a16="http://schemas.microsoft.com/office/drawing/2014/main" id="{16CE123E-9903-4FB7-96F8-8C0971B0DDB5}"/>
              </a:ext>
            </a:extLst>
          </p:cNvPr>
          <p:cNvPicPr>
            <a:picLocks noChangeAspect="1"/>
          </p:cNvPicPr>
          <p:nvPr/>
        </p:nvPicPr>
        <p:blipFill>
          <a:blip r:embed="rId2"/>
          <a:stretch>
            <a:fillRect/>
          </a:stretch>
        </p:blipFill>
        <p:spPr>
          <a:xfrm>
            <a:off x="7896200" y="836712"/>
            <a:ext cx="4098693" cy="3699300"/>
          </a:xfrm>
          <a:prstGeom prst="rect">
            <a:avLst/>
          </a:prstGeom>
        </p:spPr>
      </p:pic>
      <p:pic>
        <p:nvPicPr>
          <p:cNvPr id="8" name="Image 7">
            <a:extLst>
              <a:ext uri="{FF2B5EF4-FFF2-40B4-BE49-F238E27FC236}">
                <a16:creationId xmlns:a16="http://schemas.microsoft.com/office/drawing/2014/main" id="{F29EBD23-49E9-4B4C-8218-2F6CA7F93F2F}"/>
              </a:ext>
            </a:extLst>
          </p:cNvPr>
          <p:cNvPicPr>
            <a:picLocks noChangeAspect="1"/>
          </p:cNvPicPr>
          <p:nvPr/>
        </p:nvPicPr>
        <p:blipFill>
          <a:blip r:embed="rId3"/>
          <a:stretch>
            <a:fillRect/>
          </a:stretch>
        </p:blipFill>
        <p:spPr>
          <a:xfrm>
            <a:off x="1271464" y="4797152"/>
            <a:ext cx="3877216" cy="1590897"/>
          </a:xfrm>
          <a:prstGeom prst="rect">
            <a:avLst/>
          </a:prstGeom>
        </p:spPr>
      </p:pic>
    </p:spTree>
    <p:extLst>
      <p:ext uri="{BB962C8B-B14F-4D97-AF65-F5344CB8AC3E}">
        <p14:creationId xmlns:p14="http://schemas.microsoft.com/office/powerpoint/2010/main" val="34644278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a:bodyPr>
          <a:lstStyle/>
          <a:p>
            <a:pPr marL="342900" indent="-342900">
              <a:buFont typeface="Arial" panose="020B0604020202020204" pitchFamily="34" charset="0"/>
              <a:buChar char="•"/>
            </a:pPr>
            <a:r>
              <a:rPr lang="fr-FR" dirty="0"/>
              <a:t>Créer un dossier de travail et lancer </a:t>
            </a:r>
            <a:r>
              <a:rPr lang="fr-FR" dirty="0" err="1"/>
              <a:t>VSCode</a:t>
            </a:r>
            <a:r>
              <a:rPr lang="fr-FR" dirty="0"/>
              <a:t> dedans</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a:t>Création du </a:t>
            </a:r>
            <a:r>
              <a:rPr lang="fr-FR" dirty="0" err="1"/>
              <a:t>namespace</a:t>
            </a:r>
            <a:r>
              <a:rPr lang="fr-FR" dirty="0"/>
              <a:t> fb : </a:t>
            </a:r>
          </a:p>
          <a:p>
            <a:pPr marL="609600" lvl="1" indent="-342900"/>
            <a:r>
              <a:rPr lang="fr-FR" dirty="0"/>
              <a:t>Via CLI (dans </a:t>
            </a:r>
            <a:r>
              <a:rPr lang="fr-FR" dirty="0" err="1"/>
              <a:t>VSCode</a:t>
            </a:r>
            <a:r>
              <a:rPr lang="fr-FR" dirty="0"/>
              <a:t>, raccourcis : ctrl + shift + ù)</a:t>
            </a:r>
          </a:p>
          <a:p>
            <a:pPr marL="787400" lvl="2" indent="-342900"/>
            <a:r>
              <a:rPr lang="fr-FR" dirty="0"/>
              <a:t>Commande : </a:t>
            </a:r>
            <a:r>
              <a:rPr lang="fr-FR" dirty="0" err="1"/>
              <a:t>kubectl</a:t>
            </a:r>
            <a:r>
              <a:rPr lang="fr-FR" dirty="0"/>
              <a:t> </a:t>
            </a:r>
            <a:r>
              <a:rPr lang="fr-FR" dirty="0" err="1"/>
              <a:t>create</a:t>
            </a:r>
            <a:r>
              <a:rPr lang="fr-FR" dirty="0"/>
              <a:t> ns fb</a:t>
            </a:r>
          </a:p>
          <a:p>
            <a:pPr marL="787400" lvl="2" indent="-342900"/>
            <a:r>
              <a:rPr lang="fr-FR" dirty="0"/>
              <a:t>Vérification : </a:t>
            </a:r>
            <a:r>
              <a:rPr lang="fr-FR" dirty="0" err="1"/>
              <a:t>kubectl</a:t>
            </a:r>
            <a:r>
              <a:rPr lang="fr-FR" dirty="0"/>
              <a:t> </a:t>
            </a:r>
            <a:r>
              <a:rPr lang="fr-FR" dirty="0" err="1"/>
              <a:t>get</a:t>
            </a:r>
            <a:r>
              <a:rPr lang="fr-FR" dirty="0"/>
              <a:t> ns</a:t>
            </a:r>
          </a:p>
          <a:p>
            <a:pPr marL="787400" lvl="2" indent="-342900"/>
            <a:r>
              <a:rPr lang="fr-FR" dirty="0"/>
              <a:t>Suppression : </a:t>
            </a:r>
            <a:r>
              <a:rPr lang="fr-FR" dirty="0" err="1"/>
              <a:t>kubectl</a:t>
            </a:r>
            <a:r>
              <a:rPr lang="fr-FR" dirty="0"/>
              <a:t> </a:t>
            </a:r>
            <a:r>
              <a:rPr lang="fr-FR" dirty="0" err="1"/>
              <a:t>delete</a:t>
            </a:r>
            <a:r>
              <a:rPr lang="fr-FR" dirty="0"/>
              <a:t> ns fb</a:t>
            </a:r>
          </a:p>
          <a:p>
            <a:pPr marL="787400" lvl="2" indent="-342900"/>
            <a:endParaRPr lang="fr-FR" dirty="0"/>
          </a:p>
          <a:p>
            <a:pPr marL="609600" lvl="1" indent="-342900"/>
            <a:r>
              <a:rPr lang="fr-FR" dirty="0"/>
              <a:t>Via </a:t>
            </a:r>
            <a:r>
              <a:rPr lang="fr-FR" dirty="0" err="1"/>
              <a:t>Manifest</a:t>
            </a:r>
            <a:r>
              <a:rPr lang="fr-FR" dirty="0"/>
              <a:t> : (</a:t>
            </a:r>
            <a:r>
              <a:rPr lang="fr-FR" dirty="0">
                <a:hlinkClick r:id="rId2"/>
              </a:rPr>
              <a:t>https://kubernetes.io/docs/reference/generated/kubernetes-api/v1.24/</a:t>
            </a:r>
            <a:r>
              <a:rPr lang="fr-FR" dirty="0"/>
              <a:t>)</a:t>
            </a:r>
          </a:p>
          <a:p>
            <a:pPr marL="787400" lvl="2" indent="-342900"/>
            <a:r>
              <a:rPr lang="fr-FR" dirty="0"/>
              <a:t>Nouveau fichier </a:t>
            </a:r>
            <a:r>
              <a:rPr lang="fr-FR" dirty="0" err="1"/>
              <a:t>namespace.yaml</a:t>
            </a:r>
            <a:endParaRPr lang="fr-FR" dirty="0"/>
          </a:p>
          <a:p>
            <a:pPr marL="787400" lvl="2" indent="-342900"/>
            <a:r>
              <a:rPr lang="fr-FR" dirty="0"/>
              <a:t>Décrire le nouveau </a:t>
            </a:r>
            <a:r>
              <a:rPr lang="fr-FR" dirty="0" err="1"/>
              <a:t>namespace</a:t>
            </a:r>
            <a:r>
              <a:rPr lang="fr-FR" dirty="0"/>
              <a:t> dans le fichier</a:t>
            </a:r>
          </a:p>
          <a:p>
            <a:pPr marL="965200" lvl="3" indent="-342900"/>
            <a:r>
              <a:rPr lang="fr-FR" dirty="0"/>
              <a:t>Création : </a:t>
            </a:r>
            <a:r>
              <a:rPr lang="fr-FR" dirty="0" err="1"/>
              <a:t>kubectl</a:t>
            </a:r>
            <a:r>
              <a:rPr lang="fr-FR" dirty="0"/>
              <a:t> </a:t>
            </a:r>
            <a:r>
              <a:rPr lang="fr-FR" dirty="0" err="1"/>
              <a:t>apply</a:t>
            </a:r>
            <a:r>
              <a:rPr lang="fr-FR" dirty="0"/>
              <a:t> –f </a:t>
            </a:r>
            <a:r>
              <a:rPr lang="fr-FR" dirty="0" err="1"/>
              <a:t>namespace.yaml</a:t>
            </a:r>
            <a:endParaRPr lang="fr-FR" dirty="0"/>
          </a:p>
          <a:p>
            <a:pPr marL="965200" lvl="3" indent="-342900"/>
            <a:r>
              <a:rPr lang="fr-FR" dirty="0"/>
              <a:t>Vérification : </a:t>
            </a:r>
            <a:r>
              <a:rPr lang="fr-FR" dirty="0" err="1"/>
              <a:t>kubectl</a:t>
            </a:r>
            <a:r>
              <a:rPr lang="fr-FR" dirty="0"/>
              <a:t> </a:t>
            </a:r>
            <a:r>
              <a:rPr lang="fr-FR" dirty="0" err="1"/>
              <a:t>get</a:t>
            </a:r>
            <a:r>
              <a:rPr lang="fr-FR" dirty="0"/>
              <a:t> ns</a:t>
            </a:r>
          </a:p>
          <a:p>
            <a:pPr marL="965200" lvl="3" indent="-342900"/>
            <a:r>
              <a:rPr lang="fr-FR" dirty="0"/>
              <a:t>Suppression : </a:t>
            </a:r>
            <a:r>
              <a:rPr lang="fr-FR" dirty="0" err="1"/>
              <a:t>kubectl</a:t>
            </a:r>
            <a:r>
              <a:rPr lang="fr-FR" dirty="0"/>
              <a:t> </a:t>
            </a:r>
            <a:r>
              <a:rPr lang="fr-FR" dirty="0" err="1"/>
              <a:t>delete</a:t>
            </a:r>
            <a:r>
              <a:rPr lang="fr-FR" dirty="0"/>
              <a:t> –f </a:t>
            </a:r>
            <a:r>
              <a:rPr lang="fr-FR" dirty="0" err="1"/>
              <a:t>namespace.yaml</a:t>
            </a:r>
            <a:endParaRPr lang="fr-FR" dirty="0"/>
          </a:p>
          <a:p>
            <a:pPr marL="965200" lvl="3" indent="-342900"/>
            <a:endParaRPr lang="fr-FR" dirty="0"/>
          </a:p>
          <a:p>
            <a:pPr lvl="2" indent="0">
              <a:buNone/>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du </a:t>
            </a:r>
            <a:r>
              <a:rPr lang="fr-FR" dirty="0" err="1"/>
              <a:t>namespace</a:t>
            </a:r>
            <a:endParaRPr lang="fr-FR" dirty="0"/>
          </a:p>
        </p:txBody>
      </p:sp>
      <p:pic>
        <p:nvPicPr>
          <p:cNvPr id="5" name="Image 4">
            <a:extLst>
              <a:ext uri="{FF2B5EF4-FFF2-40B4-BE49-F238E27FC236}">
                <a16:creationId xmlns:a16="http://schemas.microsoft.com/office/drawing/2014/main" id="{C175CF64-1F28-4465-9CCC-1743A7DEFD28}"/>
              </a:ext>
            </a:extLst>
          </p:cNvPr>
          <p:cNvPicPr>
            <a:picLocks noChangeAspect="1"/>
          </p:cNvPicPr>
          <p:nvPr/>
        </p:nvPicPr>
        <p:blipFill>
          <a:blip r:embed="rId3"/>
          <a:stretch>
            <a:fillRect/>
          </a:stretch>
        </p:blipFill>
        <p:spPr>
          <a:xfrm>
            <a:off x="6672064" y="4221088"/>
            <a:ext cx="3057952" cy="962159"/>
          </a:xfrm>
          <a:prstGeom prst="rect">
            <a:avLst/>
          </a:prstGeom>
        </p:spPr>
      </p:pic>
    </p:spTree>
    <p:extLst>
      <p:ext uri="{BB962C8B-B14F-4D97-AF65-F5344CB8AC3E}">
        <p14:creationId xmlns:p14="http://schemas.microsoft.com/office/powerpoint/2010/main" val="28529401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7812868" cy="5204419"/>
          </a:xfrm>
        </p:spPr>
        <p:txBody>
          <a:bodyPr>
            <a:normAutofit/>
          </a:bodyPr>
          <a:lstStyle/>
          <a:p>
            <a:pPr marL="609600" lvl="1" indent="-342900"/>
            <a:r>
              <a:rPr lang="fr-FR" dirty="0"/>
              <a:t>Nouveau fichier </a:t>
            </a:r>
            <a:r>
              <a:rPr lang="fr-FR" dirty="0" err="1"/>
              <a:t>pod.yaml</a:t>
            </a:r>
            <a:endParaRPr lang="fr-FR" dirty="0"/>
          </a:p>
          <a:p>
            <a:pPr marL="609600" lvl="1" indent="-342900"/>
            <a:r>
              <a:rPr lang="fr-FR" dirty="0"/>
              <a:t>Décrire le nouveau </a:t>
            </a:r>
            <a:r>
              <a:rPr lang="fr-FR" dirty="0" err="1"/>
              <a:t>pod</a:t>
            </a:r>
            <a:r>
              <a:rPr lang="fr-FR" dirty="0"/>
              <a:t> (utiliser la </a:t>
            </a:r>
            <a:r>
              <a:rPr lang="fr-FR" dirty="0" err="1"/>
              <a:t>completion</a:t>
            </a:r>
            <a:r>
              <a:rPr lang="fr-FR" dirty="0"/>
              <a:t> automatique): </a:t>
            </a:r>
          </a:p>
          <a:p>
            <a:pPr marL="787400" lvl="2" indent="-342900"/>
            <a:r>
              <a:rPr lang="fr-FR" dirty="0"/>
              <a:t>apiVersion:v1</a:t>
            </a:r>
          </a:p>
          <a:p>
            <a:pPr marL="787400" lvl="2" indent="-342900"/>
            <a:r>
              <a:rPr lang="fr-FR" dirty="0" err="1"/>
              <a:t>kind</a:t>
            </a:r>
            <a:r>
              <a:rPr lang="fr-FR" dirty="0"/>
              <a:t>: </a:t>
            </a:r>
            <a:r>
              <a:rPr lang="fr-FR" dirty="0" err="1"/>
              <a:t>pod</a:t>
            </a:r>
            <a:endParaRPr lang="fr-FR" dirty="0"/>
          </a:p>
          <a:p>
            <a:pPr marL="787400" lvl="2" indent="-342900"/>
            <a:r>
              <a:rPr lang="fr-FR" dirty="0" err="1"/>
              <a:t>metadata</a:t>
            </a:r>
            <a:r>
              <a:rPr lang="fr-FR" dirty="0"/>
              <a:t> : </a:t>
            </a:r>
          </a:p>
          <a:p>
            <a:pPr marL="965200" lvl="3" indent="-342900"/>
            <a:r>
              <a:rPr lang="fr-FR" dirty="0" err="1"/>
              <a:t>name</a:t>
            </a:r>
            <a:r>
              <a:rPr lang="fr-FR" dirty="0"/>
              <a:t>: fb-</a:t>
            </a:r>
            <a:r>
              <a:rPr lang="fr-FR" dirty="0" err="1"/>
              <a:t>pod</a:t>
            </a:r>
            <a:endParaRPr lang="fr-FR" dirty="0"/>
          </a:p>
          <a:p>
            <a:pPr marL="965200" lvl="3" indent="-342900"/>
            <a:r>
              <a:rPr lang="fr-FR" dirty="0" err="1"/>
              <a:t>namespace</a:t>
            </a:r>
            <a:r>
              <a:rPr lang="fr-FR" dirty="0"/>
              <a:t>: fb</a:t>
            </a:r>
          </a:p>
          <a:p>
            <a:pPr marL="787400" lvl="2" indent="-342900"/>
            <a:r>
              <a:rPr lang="fr-FR" dirty="0" err="1"/>
              <a:t>spec.containers</a:t>
            </a:r>
            <a:r>
              <a:rPr lang="fr-FR" dirty="0"/>
              <a:t>:</a:t>
            </a:r>
          </a:p>
          <a:p>
            <a:pPr marL="965200" lvl="3" indent="-342900"/>
            <a:r>
              <a:rPr lang="fr-FR" dirty="0" err="1"/>
              <a:t>name</a:t>
            </a:r>
            <a:r>
              <a:rPr lang="fr-FR" dirty="0"/>
              <a:t>: test-app</a:t>
            </a:r>
          </a:p>
          <a:p>
            <a:pPr marL="965200" lvl="3" indent="-342900"/>
            <a:r>
              <a:rPr lang="fr-FR" dirty="0"/>
              <a:t>image: registry.wanono-corp.com/</a:t>
            </a:r>
            <a:r>
              <a:rPr lang="fr-FR" dirty="0" err="1"/>
              <a:t>capgemini</a:t>
            </a:r>
            <a:r>
              <a:rPr lang="fr-FR" dirty="0"/>
              <a:t>/friday-booster-app:1.0.0</a:t>
            </a:r>
          </a:p>
          <a:p>
            <a:pPr marL="965200" lvl="3" indent="-342900"/>
            <a:r>
              <a:rPr lang="fr-FR" dirty="0"/>
              <a:t>ports :</a:t>
            </a:r>
          </a:p>
          <a:p>
            <a:pPr marL="1155700" lvl="4" indent="-342900"/>
            <a:r>
              <a:rPr lang="fr-FR" dirty="0" err="1"/>
              <a:t>name</a:t>
            </a:r>
            <a:r>
              <a:rPr lang="fr-FR" dirty="0"/>
              <a:t>: http</a:t>
            </a:r>
          </a:p>
          <a:p>
            <a:pPr marL="1155700" lvl="4" indent="-342900"/>
            <a:r>
              <a:rPr lang="fr-FR" dirty="0" err="1"/>
              <a:t>protocol</a:t>
            </a:r>
            <a:r>
              <a:rPr lang="fr-FR" dirty="0"/>
              <a:t>: TCP</a:t>
            </a:r>
          </a:p>
          <a:p>
            <a:pPr marL="1155700" lvl="4" indent="-342900"/>
            <a:r>
              <a:rPr lang="fr-FR" dirty="0" err="1"/>
              <a:t>containerPort</a:t>
            </a:r>
            <a:r>
              <a:rPr lang="fr-FR" dirty="0"/>
              <a:t>: 8080</a:t>
            </a: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d’un </a:t>
            </a:r>
            <a:r>
              <a:rPr lang="fr-FR" dirty="0" err="1"/>
              <a:t>pod</a:t>
            </a:r>
            <a:endParaRPr lang="fr-FR" dirty="0"/>
          </a:p>
        </p:txBody>
      </p:sp>
      <p:pic>
        <p:nvPicPr>
          <p:cNvPr id="6" name="Image 5">
            <a:extLst>
              <a:ext uri="{FF2B5EF4-FFF2-40B4-BE49-F238E27FC236}">
                <a16:creationId xmlns:a16="http://schemas.microsoft.com/office/drawing/2014/main" id="{E5101CA6-6992-45AE-ACB0-6532EFCAEDED}"/>
              </a:ext>
            </a:extLst>
          </p:cNvPr>
          <p:cNvPicPr>
            <a:picLocks noChangeAspect="1"/>
          </p:cNvPicPr>
          <p:nvPr/>
        </p:nvPicPr>
        <p:blipFill>
          <a:blip r:embed="rId2"/>
          <a:stretch>
            <a:fillRect/>
          </a:stretch>
        </p:blipFill>
        <p:spPr>
          <a:xfrm>
            <a:off x="7896200" y="4152510"/>
            <a:ext cx="3960440" cy="2341476"/>
          </a:xfrm>
          <a:prstGeom prst="rect">
            <a:avLst/>
          </a:prstGeom>
        </p:spPr>
      </p:pic>
      <p:sp>
        <p:nvSpPr>
          <p:cNvPr id="5" name="ZoneTexte 4">
            <a:extLst>
              <a:ext uri="{FF2B5EF4-FFF2-40B4-BE49-F238E27FC236}">
                <a16:creationId xmlns:a16="http://schemas.microsoft.com/office/drawing/2014/main" id="{63C989A5-23D8-4CCC-8803-5AE10637CCD2}"/>
              </a:ext>
            </a:extLst>
          </p:cNvPr>
          <p:cNvSpPr txBox="1"/>
          <p:nvPr/>
        </p:nvSpPr>
        <p:spPr>
          <a:xfrm>
            <a:off x="4583832" y="1779580"/>
            <a:ext cx="3816424" cy="369332"/>
          </a:xfrm>
          <a:prstGeom prst="rect">
            <a:avLst/>
          </a:prstGeom>
          <a:noFill/>
        </p:spPr>
        <p:txBody>
          <a:bodyPr wrap="square" rtlCol="0">
            <a:spAutoFit/>
          </a:bodyPr>
          <a:lstStyle/>
          <a:p>
            <a:r>
              <a:rPr lang="fr-FR" dirty="0"/>
              <a:t>Le type d’objet</a:t>
            </a:r>
          </a:p>
        </p:txBody>
      </p:sp>
      <p:sp>
        <p:nvSpPr>
          <p:cNvPr id="7" name="ZoneTexte 6">
            <a:extLst>
              <a:ext uri="{FF2B5EF4-FFF2-40B4-BE49-F238E27FC236}">
                <a16:creationId xmlns:a16="http://schemas.microsoft.com/office/drawing/2014/main" id="{84406D4C-4BF2-4607-BE24-05ECBF603CBE}"/>
              </a:ext>
            </a:extLst>
          </p:cNvPr>
          <p:cNvSpPr txBox="1"/>
          <p:nvPr/>
        </p:nvSpPr>
        <p:spPr>
          <a:xfrm>
            <a:off x="4583832" y="2223020"/>
            <a:ext cx="3816424" cy="646331"/>
          </a:xfrm>
          <a:prstGeom prst="rect">
            <a:avLst/>
          </a:prstGeom>
          <a:noFill/>
        </p:spPr>
        <p:txBody>
          <a:bodyPr wrap="square" rtlCol="0">
            <a:spAutoFit/>
          </a:bodyPr>
          <a:lstStyle/>
          <a:p>
            <a:r>
              <a:rPr lang="fr-FR" dirty="0"/>
              <a:t>Le nom de l’objet et son </a:t>
            </a:r>
            <a:r>
              <a:rPr lang="fr-FR" dirty="0" err="1"/>
              <a:t>namespace</a:t>
            </a:r>
            <a:r>
              <a:rPr lang="fr-FR" dirty="0"/>
              <a:t> de déploiement</a:t>
            </a:r>
          </a:p>
        </p:txBody>
      </p:sp>
      <p:sp>
        <p:nvSpPr>
          <p:cNvPr id="8" name="ZoneTexte 7">
            <a:extLst>
              <a:ext uri="{FF2B5EF4-FFF2-40B4-BE49-F238E27FC236}">
                <a16:creationId xmlns:a16="http://schemas.microsoft.com/office/drawing/2014/main" id="{7D546137-2D26-4BE4-8DC5-B56BE7BC8DA5}"/>
              </a:ext>
            </a:extLst>
          </p:cNvPr>
          <p:cNvSpPr txBox="1"/>
          <p:nvPr/>
        </p:nvSpPr>
        <p:spPr>
          <a:xfrm>
            <a:off x="4583832" y="2882917"/>
            <a:ext cx="3816424" cy="646331"/>
          </a:xfrm>
          <a:prstGeom prst="rect">
            <a:avLst/>
          </a:prstGeom>
          <a:noFill/>
        </p:spPr>
        <p:txBody>
          <a:bodyPr wrap="square" rtlCol="0">
            <a:spAutoFit/>
          </a:bodyPr>
          <a:lstStyle/>
          <a:p>
            <a:r>
              <a:rPr lang="fr-FR" dirty="0"/>
              <a:t>Le nom du conteneur dans le POD</a:t>
            </a:r>
          </a:p>
        </p:txBody>
      </p:sp>
      <p:sp>
        <p:nvSpPr>
          <p:cNvPr id="9" name="ZoneTexte 8">
            <a:extLst>
              <a:ext uri="{FF2B5EF4-FFF2-40B4-BE49-F238E27FC236}">
                <a16:creationId xmlns:a16="http://schemas.microsoft.com/office/drawing/2014/main" id="{DDF6DEBD-4BE7-4350-99D3-CAF6DFD50A5F}"/>
              </a:ext>
            </a:extLst>
          </p:cNvPr>
          <p:cNvSpPr txBox="1"/>
          <p:nvPr/>
        </p:nvSpPr>
        <p:spPr>
          <a:xfrm>
            <a:off x="8533885" y="3514817"/>
            <a:ext cx="3816424" cy="369332"/>
          </a:xfrm>
          <a:prstGeom prst="rect">
            <a:avLst/>
          </a:prstGeom>
          <a:noFill/>
        </p:spPr>
        <p:txBody>
          <a:bodyPr wrap="square" rtlCol="0">
            <a:spAutoFit/>
          </a:bodyPr>
          <a:lstStyle/>
          <a:p>
            <a:r>
              <a:rPr lang="fr-FR" dirty="0"/>
              <a:t>L’image utilisée</a:t>
            </a:r>
          </a:p>
        </p:txBody>
      </p:sp>
      <p:sp>
        <p:nvSpPr>
          <p:cNvPr id="10" name="ZoneTexte 9">
            <a:extLst>
              <a:ext uri="{FF2B5EF4-FFF2-40B4-BE49-F238E27FC236}">
                <a16:creationId xmlns:a16="http://schemas.microsoft.com/office/drawing/2014/main" id="{D48F5A71-4CFB-4DC7-88F5-B09F89DF99D3}"/>
              </a:ext>
            </a:extLst>
          </p:cNvPr>
          <p:cNvSpPr txBox="1"/>
          <p:nvPr/>
        </p:nvSpPr>
        <p:spPr>
          <a:xfrm>
            <a:off x="4269581" y="4187834"/>
            <a:ext cx="3816424" cy="646331"/>
          </a:xfrm>
          <a:prstGeom prst="rect">
            <a:avLst/>
          </a:prstGeom>
          <a:noFill/>
        </p:spPr>
        <p:txBody>
          <a:bodyPr wrap="square" rtlCol="0">
            <a:spAutoFit/>
          </a:bodyPr>
          <a:lstStyle/>
          <a:p>
            <a:r>
              <a:rPr lang="fr-FR" dirty="0"/>
              <a:t>Le port d’écoute </a:t>
            </a:r>
            <a:r>
              <a:rPr lang="fr-FR" dirty="0" err="1"/>
              <a:t>accéssible</a:t>
            </a:r>
            <a:r>
              <a:rPr lang="fr-FR" dirty="0"/>
              <a:t> dans le réseau interne K8s</a:t>
            </a:r>
          </a:p>
        </p:txBody>
      </p:sp>
      <p:cxnSp>
        <p:nvCxnSpPr>
          <p:cNvPr id="11" name="Connecteur droit avec flèche 10">
            <a:extLst>
              <a:ext uri="{FF2B5EF4-FFF2-40B4-BE49-F238E27FC236}">
                <a16:creationId xmlns:a16="http://schemas.microsoft.com/office/drawing/2014/main" id="{AF8AECF3-B59D-434D-813F-EED9B8D5D3DB}"/>
              </a:ext>
            </a:extLst>
          </p:cNvPr>
          <p:cNvCxnSpPr>
            <a:cxnSpLocks/>
            <a:stCxn id="5" idx="1"/>
          </p:cNvCxnSpPr>
          <p:nvPr/>
        </p:nvCxnSpPr>
        <p:spPr>
          <a:xfrm flipH="1">
            <a:off x="2135560" y="1964246"/>
            <a:ext cx="2448272" cy="171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51E2C0FF-966F-430F-B476-A52EAE1B1626}"/>
              </a:ext>
            </a:extLst>
          </p:cNvPr>
          <p:cNvCxnSpPr>
            <a:cxnSpLocks/>
            <a:stCxn id="7" idx="1"/>
          </p:cNvCxnSpPr>
          <p:nvPr/>
        </p:nvCxnSpPr>
        <p:spPr>
          <a:xfrm flipH="1">
            <a:off x="2639616" y="2546186"/>
            <a:ext cx="1944216" cy="234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F4E9A1E1-2B26-40A7-84FB-23D978710C23}"/>
              </a:ext>
            </a:extLst>
          </p:cNvPr>
          <p:cNvCxnSpPr>
            <a:cxnSpLocks/>
            <a:stCxn id="8" idx="1"/>
          </p:cNvCxnSpPr>
          <p:nvPr/>
        </p:nvCxnSpPr>
        <p:spPr>
          <a:xfrm flipH="1">
            <a:off x="2639616" y="3206083"/>
            <a:ext cx="1944216" cy="26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4AA2448-0D14-4767-B6C0-81581906DAE6}"/>
              </a:ext>
            </a:extLst>
          </p:cNvPr>
          <p:cNvCxnSpPr>
            <a:cxnSpLocks/>
            <a:stCxn id="9" idx="1"/>
          </p:cNvCxnSpPr>
          <p:nvPr/>
        </p:nvCxnSpPr>
        <p:spPr>
          <a:xfrm flipH="1">
            <a:off x="7602975" y="3699483"/>
            <a:ext cx="9309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564669E7-C533-4790-B5E5-61C269DE444A}"/>
              </a:ext>
            </a:extLst>
          </p:cNvPr>
          <p:cNvCxnSpPr>
            <a:cxnSpLocks/>
            <a:stCxn id="10" idx="1"/>
          </p:cNvCxnSpPr>
          <p:nvPr/>
        </p:nvCxnSpPr>
        <p:spPr>
          <a:xfrm flipH="1" flipV="1">
            <a:off x="2855641" y="4397898"/>
            <a:ext cx="1413940" cy="113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2878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lnSpcReduction="10000"/>
          </a:bodyPr>
          <a:lstStyle/>
          <a:p>
            <a:pPr marL="609600" lvl="1" indent="-342900"/>
            <a:r>
              <a:rPr lang="fr-FR" dirty="0"/>
              <a:t>Port </a:t>
            </a:r>
            <a:r>
              <a:rPr lang="fr-FR" dirty="0" err="1"/>
              <a:t>Forwarding</a:t>
            </a:r>
            <a:r>
              <a:rPr lang="fr-FR" dirty="0"/>
              <a:t> avec </a:t>
            </a:r>
            <a:r>
              <a:rPr lang="fr-FR" dirty="0" err="1"/>
              <a:t>Kubectl</a:t>
            </a:r>
            <a:endParaRPr lang="fr-FR" dirty="0"/>
          </a:p>
          <a:p>
            <a:pPr marL="787400" lvl="2" indent="-342900"/>
            <a:r>
              <a:rPr lang="fr-FR" dirty="0" err="1"/>
              <a:t>kubectl</a:t>
            </a:r>
            <a:r>
              <a:rPr lang="fr-FR" dirty="0"/>
              <a:t> port-</a:t>
            </a:r>
            <a:r>
              <a:rPr lang="fr-FR" dirty="0" err="1"/>
              <a:t>forward</a:t>
            </a:r>
            <a:r>
              <a:rPr lang="fr-FR" dirty="0"/>
              <a:t> --</a:t>
            </a:r>
            <a:r>
              <a:rPr lang="fr-FR" dirty="0" err="1"/>
              <a:t>namespace</a:t>
            </a:r>
            <a:r>
              <a:rPr lang="fr-FR" dirty="0"/>
              <a:t> &lt;NS&gt; </a:t>
            </a:r>
            <a:r>
              <a:rPr lang="fr-FR" dirty="0" err="1"/>
              <a:t>pods</a:t>
            </a:r>
            <a:r>
              <a:rPr lang="fr-FR" dirty="0"/>
              <a:t>/&lt;POD&gt; &lt;</a:t>
            </a:r>
            <a:r>
              <a:rPr lang="fr-FR" dirty="0" err="1"/>
              <a:t>localPort</a:t>
            </a:r>
            <a:r>
              <a:rPr lang="fr-FR" dirty="0"/>
              <a:t>&gt;:&lt;</a:t>
            </a:r>
            <a:r>
              <a:rPr lang="fr-FR" dirty="0" err="1"/>
              <a:t>containerPort</a:t>
            </a:r>
            <a:r>
              <a:rPr lang="fr-FR" dirty="0"/>
              <a:t>&gt;</a:t>
            </a:r>
          </a:p>
          <a:p>
            <a:pPr marL="787400" lvl="2" indent="-342900"/>
            <a:r>
              <a:rPr lang="fr-FR" dirty="0" err="1"/>
              <a:t>kubectl</a:t>
            </a:r>
            <a:r>
              <a:rPr lang="fr-FR" dirty="0"/>
              <a:t> port-</a:t>
            </a:r>
            <a:r>
              <a:rPr lang="fr-FR" dirty="0" err="1"/>
              <a:t>forward</a:t>
            </a:r>
            <a:r>
              <a:rPr lang="fr-FR" dirty="0"/>
              <a:t> --</a:t>
            </a:r>
            <a:r>
              <a:rPr lang="fr-FR" dirty="0" err="1"/>
              <a:t>namespace</a:t>
            </a:r>
            <a:r>
              <a:rPr lang="fr-FR" dirty="0"/>
              <a:t> fb </a:t>
            </a:r>
            <a:r>
              <a:rPr lang="fr-FR" dirty="0" err="1"/>
              <a:t>pods</a:t>
            </a:r>
            <a:r>
              <a:rPr lang="fr-FR" dirty="0"/>
              <a:t>/fb-</a:t>
            </a:r>
            <a:r>
              <a:rPr lang="fr-FR" dirty="0" err="1"/>
              <a:t>pod</a:t>
            </a:r>
            <a:r>
              <a:rPr lang="fr-FR" dirty="0"/>
              <a:t> 9000:http</a:t>
            </a:r>
          </a:p>
          <a:p>
            <a:pPr lvl="2" indent="0">
              <a:buNone/>
            </a:pPr>
            <a:endParaRPr lang="fr-FR" dirty="0"/>
          </a:p>
          <a:p>
            <a:pPr lvl="2" indent="0">
              <a:buNone/>
            </a:pPr>
            <a:endParaRPr lang="fr-FR" dirty="0"/>
          </a:p>
          <a:p>
            <a:pPr marL="787400" lvl="2" indent="-342900"/>
            <a:endParaRPr lang="fr-FR" dirty="0"/>
          </a:p>
          <a:p>
            <a:pPr marL="609600" lvl="1" indent="-342900"/>
            <a:endParaRPr lang="fr-FR" dirty="0"/>
          </a:p>
          <a:p>
            <a:pPr marL="609600" lvl="1" indent="-342900"/>
            <a:r>
              <a:rPr lang="fr-FR" dirty="0"/>
              <a:t>Test avec </a:t>
            </a:r>
            <a:r>
              <a:rPr lang="fr-FR" dirty="0" err="1"/>
              <a:t>Thunder</a:t>
            </a:r>
            <a:r>
              <a:rPr lang="fr-FR" dirty="0"/>
              <a:t> Client : </a:t>
            </a:r>
          </a:p>
          <a:p>
            <a:pPr marL="787400" lvl="2" indent="-342900"/>
            <a:r>
              <a:rPr lang="fr-FR" dirty="0"/>
              <a:t>New </a:t>
            </a:r>
            <a:r>
              <a:rPr lang="fr-FR" dirty="0" err="1"/>
              <a:t>Request</a:t>
            </a:r>
            <a:r>
              <a:rPr lang="fr-FR" dirty="0"/>
              <a:t> : </a:t>
            </a:r>
          </a:p>
          <a:p>
            <a:pPr marL="965200" lvl="3" indent="-342900"/>
            <a:r>
              <a:rPr lang="fr-FR" dirty="0"/>
              <a:t>Type : GET</a:t>
            </a:r>
          </a:p>
          <a:p>
            <a:pPr marL="965200" lvl="3" indent="-342900"/>
            <a:r>
              <a:rPr lang="fr-FR" dirty="0"/>
              <a:t>URL : </a:t>
            </a:r>
            <a:r>
              <a:rPr lang="fr-FR" dirty="0">
                <a:hlinkClick r:id="rId2"/>
              </a:rPr>
              <a:t>http://localhost:9000</a:t>
            </a:r>
            <a:endParaRPr lang="fr-FR" dirty="0"/>
          </a:p>
          <a:p>
            <a:pPr marL="965200" lvl="3" indent="-342900"/>
            <a:endParaRPr lang="fr-FR" dirty="0"/>
          </a:p>
          <a:p>
            <a:pPr marL="609600" lvl="1" indent="-342900"/>
            <a:r>
              <a:rPr lang="fr-FR" dirty="0"/>
              <a:t>Port </a:t>
            </a:r>
            <a:r>
              <a:rPr lang="fr-FR" dirty="0" err="1"/>
              <a:t>Forwarding</a:t>
            </a:r>
            <a:r>
              <a:rPr lang="fr-FR" dirty="0"/>
              <a:t> avec K9s:</a:t>
            </a:r>
          </a:p>
          <a:p>
            <a:pPr marL="787400" lvl="2" indent="-342900"/>
            <a:r>
              <a:rPr lang="fr-FR" dirty="0"/>
              <a:t>Depuis un </a:t>
            </a:r>
            <a:r>
              <a:rPr lang="fr-FR" dirty="0" err="1"/>
              <a:t>powershell</a:t>
            </a:r>
            <a:r>
              <a:rPr lang="fr-FR" dirty="0"/>
              <a:t> : « k9s »</a:t>
            </a:r>
          </a:p>
          <a:p>
            <a:pPr marL="787400" lvl="2" indent="-342900"/>
            <a:r>
              <a:rPr lang="fr-FR" dirty="0"/>
              <a:t>Se rendre dans les </a:t>
            </a:r>
            <a:r>
              <a:rPr lang="fr-FR" dirty="0" err="1"/>
              <a:t>pods</a:t>
            </a:r>
            <a:r>
              <a:rPr lang="fr-FR" dirty="0"/>
              <a:t> : « :</a:t>
            </a:r>
            <a:r>
              <a:rPr lang="fr-FR" dirty="0" err="1"/>
              <a:t>pod</a:t>
            </a:r>
            <a:r>
              <a:rPr lang="fr-FR" dirty="0"/>
              <a:t> »</a:t>
            </a:r>
          </a:p>
          <a:p>
            <a:pPr marL="787400" lvl="2" indent="-342900"/>
            <a:r>
              <a:rPr lang="fr-FR" dirty="0"/>
              <a:t>Se positionner sur le </a:t>
            </a:r>
            <a:r>
              <a:rPr lang="fr-FR" dirty="0" err="1"/>
              <a:t>pod</a:t>
            </a:r>
            <a:r>
              <a:rPr lang="fr-FR" dirty="0"/>
              <a:t> fb-</a:t>
            </a:r>
            <a:r>
              <a:rPr lang="fr-FR" dirty="0" err="1"/>
              <a:t>pod</a:t>
            </a:r>
            <a:endParaRPr lang="fr-FR" dirty="0"/>
          </a:p>
          <a:p>
            <a:pPr marL="787400" lvl="2" indent="-342900"/>
            <a:r>
              <a:rPr lang="fr-FR" dirty="0"/>
              <a:t>Lancer le port </a:t>
            </a:r>
            <a:r>
              <a:rPr lang="fr-FR" dirty="0" err="1"/>
              <a:t>forwarding</a:t>
            </a:r>
            <a:r>
              <a:rPr lang="fr-FR" dirty="0"/>
              <a:t> avec shift + f</a:t>
            </a:r>
          </a:p>
          <a:p>
            <a:pPr marL="787400" lvl="2" indent="-342900"/>
            <a:r>
              <a:rPr lang="fr-FR" dirty="0"/>
              <a:t>Choisir le port local voulu puis tester a nouveau avec </a:t>
            </a:r>
            <a:r>
              <a:rPr lang="fr-FR" dirty="0" err="1"/>
              <a:t>Thunder</a:t>
            </a:r>
            <a:r>
              <a:rPr lang="fr-FR" dirty="0"/>
              <a:t> Client</a:t>
            </a:r>
          </a:p>
          <a:p>
            <a:pPr marL="787400" lvl="2" indent="-342900"/>
            <a:r>
              <a:rPr lang="fr-FR" dirty="0"/>
              <a:t>Pour supprimer le port-</a:t>
            </a:r>
            <a:r>
              <a:rPr lang="fr-FR" dirty="0" err="1"/>
              <a:t>forward</a:t>
            </a:r>
            <a:r>
              <a:rPr lang="fr-FR" dirty="0"/>
              <a:t>, se placer sur le </a:t>
            </a:r>
            <a:r>
              <a:rPr lang="fr-FR" dirty="0" err="1"/>
              <a:t>pod</a:t>
            </a:r>
            <a:r>
              <a:rPr lang="fr-FR" dirty="0"/>
              <a:t>, appuyer sur f, puis ctrl + d dans la liste des </a:t>
            </a:r>
            <a:r>
              <a:rPr lang="fr-FR" dirty="0" err="1"/>
              <a:t>forward</a:t>
            </a:r>
            <a:r>
              <a:rPr lang="fr-FR" dirty="0"/>
              <a:t> en cours</a:t>
            </a:r>
          </a:p>
          <a:p>
            <a:pPr marL="787400" lvl="2" indent="-342900"/>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Accès au </a:t>
            </a:r>
            <a:r>
              <a:rPr lang="fr-FR" dirty="0" err="1"/>
              <a:t>pod</a:t>
            </a:r>
            <a:endParaRPr lang="fr-FR" dirty="0"/>
          </a:p>
        </p:txBody>
      </p:sp>
      <p:pic>
        <p:nvPicPr>
          <p:cNvPr id="5" name="Image 4">
            <a:extLst>
              <a:ext uri="{FF2B5EF4-FFF2-40B4-BE49-F238E27FC236}">
                <a16:creationId xmlns:a16="http://schemas.microsoft.com/office/drawing/2014/main" id="{15441FE0-676B-4FCE-B4CE-354F24822F2E}"/>
              </a:ext>
            </a:extLst>
          </p:cNvPr>
          <p:cNvPicPr>
            <a:picLocks noChangeAspect="1"/>
          </p:cNvPicPr>
          <p:nvPr/>
        </p:nvPicPr>
        <p:blipFill>
          <a:blip r:embed="rId3"/>
          <a:stretch>
            <a:fillRect/>
          </a:stretch>
        </p:blipFill>
        <p:spPr>
          <a:xfrm>
            <a:off x="2096176" y="2132856"/>
            <a:ext cx="6554115" cy="581106"/>
          </a:xfrm>
          <a:prstGeom prst="rect">
            <a:avLst/>
          </a:prstGeom>
        </p:spPr>
      </p:pic>
      <p:pic>
        <p:nvPicPr>
          <p:cNvPr id="8" name="Image 7">
            <a:extLst>
              <a:ext uri="{FF2B5EF4-FFF2-40B4-BE49-F238E27FC236}">
                <a16:creationId xmlns:a16="http://schemas.microsoft.com/office/drawing/2014/main" id="{3196C7A9-73F9-417C-A602-0B4C6967E1E5}"/>
              </a:ext>
            </a:extLst>
          </p:cNvPr>
          <p:cNvPicPr>
            <a:picLocks noChangeAspect="1"/>
          </p:cNvPicPr>
          <p:nvPr/>
        </p:nvPicPr>
        <p:blipFill>
          <a:blip r:embed="rId4"/>
          <a:stretch>
            <a:fillRect/>
          </a:stretch>
        </p:blipFill>
        <p:spPr>
          <a:xfrm>
            <a:off x="4871864" y="3100011"/>
            <a:ext cx="3858163" cy="1571844"/>
          </a:xfrm>
          <a:prstGeom prst="rect">
            <a:avLst/>
          </a:prstGeom>
        </p:spPr>
      </p:pic>
    </p:spTree>
    <p:extLst>
      <p:ext uri="{BB962C8B-B14F-4D97-AF65-F5344CB8AC3E}">
        <p14:creationId xmlns:p14="http://schemas.microsoft.com/office/powerpoint/2010/main" val="33749571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3 – Déployer plusieurs </a:t>
            </a:r>
            <a:r>
              <a:rPr lang="fr-FR" dirty="0" err="1"/>
              <a:t>Pods</a:t>
            </a:r>
            <a:endParaRPr lang="en-GB" dirty="0"/>
          </a:p>
        </p:txBody>
      </p:sp>
    </p:spTree>
    <p:extLst>
      <p:ext uri="{BB962C8B-B14F-4D97-AF65-F5344CB8AC3E}">
        <p14:creationId xmlns:p14="http://schemas.microsoft.com/office/powerpoint/2010/main" val="30758044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5076564" cy="5204419"/>
          </a:xfrm>
        </p:spPr>
        <p:txBody>
          <a:bodyPr>
            <a:normAutofit/>
          </a:bodyPr>
          <a:lstStyle/>
          <a:p>
            <a:pPr marL="609600" lvl="1" indent="-342900"/>
            <a:r>
              <a:rPr lang="fr-FR" dirty="0"/>
              <a:t>Nouveau fichier </a:t>
            </a:r>
            <a:r>
              <a:rPr lang="fr-FR" dirty="0" err="1"/>
              <a:t>deployment.yaml</a:t>
            </a:r>
            <a:endParaRPr lang="fr-FR" dirty="0"/>
          </a:p>
          <a:p>
            <a:pPr marL="609600" lvl="1" indent="-342900"/>
            <a:r>
              <a:rPr lang="fr-FR" dirty="0"/>
              <a:t>Décrire le </a:t>
            </a:r>
            <a:r>
              <a:rPr lang="fr-FR" dirty="0" err="1"/>
              <a:t>deployment</a:t>
            </a:r>
            <a:r>
              <a:rPr lang="fr-FR" dirty="0"/>
              <a:t> : </a:t>
            </a:r>
          </a:p>
          <a:p>
            <a:pPr marL="787400" lvl="2" indent="-342900"/>
            <a:r>
              <a:rPr lang="fr-FR" dirty="0"/>
              <a:t>apiVersion:v1</a:t>
            </a:r>
          </a:p>
          <a:p>
            <a:pPr marL="787400" lvl="2" indent="-342900"/>
            <a:r>
              <a:rPr lang="fr-FR" dirty="0" err="1"/>
              <a:t>kind</a:t>
            </a:r>
            <a:r>
              <a:rPr lang="fr-FR" dirty="0"/>
              <a:t>: </a:t>
            </a:r>
            <a:r>
              <a:rPr lang="fr-FR" dirty="0" err="1"/>
              <a:t>deployment</a:t>
            </a:r>
            <a:endParaRPr lang="fr-FR" dirty="0"/>
          </a:p>
          <a:p>
            <a:pPr marL="787400" lvl="2" indent="-342900"/>
            <a:r>
              <a:rPr lang="fr-FR" dirty="0" err="1"/>
              <a:t>spec</a:t>
            </a:r>
            <a:r>
              <a:rPr lang="fr-FR" dirty="0"/>
              <a:t>:</a:t>
            </a:r>
          </a:p>
          <a:p>
            <a:pPr marL="965200" lvl="3" indent="-342900"/>
            <a:r>
              <a:rPr lang="fr-FR" dirty="0" err="1"/>
              <a:t>replicas</a:t>
            </a:r>
            <a:r>
              <a:rPr lang="fr-FR" dirty="0"/>
              <a:t> : 3</a:t>
            </a:r>
          </a:p>
          <a:p>
            <a:pPr marL="965200" lvl="3" indent="-342900"/>
            <a:r>
              <a:rPr lang="fr-FR" dirty="0" err="1"/>
              <a:t>selector.matchLabels.app</a:t>
            </a:r>
            <a:r>
              <a:rPr lang="fr-FR" dirty="0"/>
              <a:t>: </a:t>
            </a:r>
            <a:r>
              <a:rPr lang="fr-FR" dirty="0" err="1"/>
              <a:t>fbapp</a:t>
            </a:r>
            <a:endParaRPr lang="fr-FR" dirty="0"/>
          </a:p>
          <a:p>
            <a:pPr marL="965200" lvl="3" indent="-342900"/>
            <a:r>
              <a:rPr lang="fr-FR" dirty="0" err="1"/>
              <a:t>template.metadata.labels.app</a:t>
            </a:r>
            <a:r>
              <a:rPr lang="fr-FR" dirty="0"/>
              <a:t> : </a:t>
            </a:r>
            <a:r>
              <a:rPr lang="fr-FR" dirty="0" err="1"/>
              <a:t>fbapp</a:t>
            </a:r>
            <a:endParaRPr lang="fr-FR" dirty="0"/>
          </a:p>
          <a:p>
            <a:pPr marL="965200" lvl="3" indent="-342900"/>
            <a:endParaRPr lang="fr-FR" dirty="0"/>
          </a:p>
          <a:p>
            <a:pPr marL="609600" lvl="1" indent="-342900"/>
            <a:r>
              <a:rPr lang="fr-FR" dirty="0"/>
              <a:t>Tester le port </a:t>
            </a:r>
            <a:r>
              <a:rPr lang="fr-FR" dirty="0" err="1"/>
              <a:t>forwarding</a:t>
            </a:r>
            <a:r>
              <a:rPr lang="fr-FR" dirty="0"/>
              <a:t> d’un / plusieurs </a:t>
            </a:r>
            <a:r>
              <a:rPr lang="fr-FR" dirty="0" err="1"/>
              <a:t>Pods</a:t>
            </a:r>
            <a:r>
              <a:rPr lang="fr-FR" dirty="0"/>
              <a:t> avec K9s</a:t>
            </a:r>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Création d’un déploiement de </a:t>
            </a:r>
            <a:r>
              <a:rPr lang="fr-FR" dirty="0" err="1"/>
              <a:t>pods</a:t>
            </a:r>
            <a:endParaRPr lang="fr-FR" dirty="0"/>
          </a:p>
        </p:txBody>
      </p:sp>
      <p:cxnSp>
        <p:nvCxnSpPr>
          <p:cNvPr id="8" name="Connecteur droit avec flèche 7">
            <a:extLst>
              <a:ext uri="{FF2B5EF4-FFF2-40B4-BE49-F238E27FC236}">
                <a16:creationId xmlns:a16="http://schemas.microsoft.com/office/drawing/2014/main" id="{54343BAA-80E5-44EA-B4DE-8DB5CD4E4AD4}"/>
              </a:ext>
            </a:extLst>
          </p:cNvPr>
          <p:cNvCxnSpPr>
            <a:cxnSpLocks/>
            <a:stCxn id="12" idx="1"/>
          </p:cNvCxnSpPr>
          <p:nvPr/>
        </p:nvCxnSpPr>
        <p:spPr>
          <a:xfrm flipH="1">
            <a:off x="4151784" y="2047037"/>
            <a:ext cx="2254322" cy="8975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1BD1F06F-BFB9-4284-90BE-86AECE777546}"/>
              </a:ext>
            </a:extLst>
          </p:cNvPr>
          <p:cNvSpPr txBox="1"/>
          <p:nvPr/>
        </p:nvSpPr>
        <p:spPr>
          <a:xfrm>
            <a:off x="6406106" y="1723871"/>
            <a:ext cx="3816424" cy="646331"/>
          </a:xfrm>
          <a:prstGeom prst="rect">
            <a:avLst/>
          </a:prstGeom>
          <a:noFill/>
        </p:spPr>
        <p:txBody>
          <a:bodyPr wrap="square" rtlCol="0">
            <a:spAutoFit/>
          </a:bodyPr>
          <a:lstStyle/>
          <a:p>
            <a:r>
              <a:rPr lang="fr-FR" dirty="0"/>
              <a:t>Mon déploiement contrôle les </a:t>
            </a:r>
            <a:r>
              <a:rPr lang="fr-FR" dirty="0" err="1"/>
              <a:t>Pods</a:t>
            </a:r>
            <a:r>
              <a:rPr lang="fr-FR" dirty="0"/>
              <a:t> avec le label app=fb-app</a:t>
            </a:r>
          </a:p>
        </p:txBody>
      </p:sp>
      <p:cxnSp>
        <p:nvCxnSpPr>
          <p:cNvPr id="13" name="Connecteur droit avec flèche 12">
            <a:extLst>
              <a:ext uri="{FF2B5EF4-FFF2-40B4-BE49-F238E27FC236}">
                <a16:creationId xmlns:a16="http://schemas.microsoft.com/office/drawing/2014/main" id="{3A93A0DB-59E7-4203-9544-F283446632CF}"/>
              </a:ext>
            </a:extLst>
          </p:cNvPr>
          <p:cNvCxnSpPr>
            <a:cxnSpLocks/>
            <a:stCxn id="16" idx="1"/>
          </p:cNvCxnSpPr>
          <p:nvPr/>
        </p:nvCxnSpPr>
        <p:spPr>
          <a:xfrm flipH="1">
            <a:off x="4655840" y="2905780"/>
            <a:ext cx="1784680" cy="3231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20F86346-FB0F-4787-9D01-796F0642610D}"/>
              </a:ext>
            </a:extLst>
          </p:cNvPr>
          <p:cNvSpPr txBox="1"/>
          <p:nvPr/>
        </p:nvSpPr>
        <p:spPr>
          <a:xfrm>
            <a:off x="6440520" y="2582614"/>
            <a:ext cx="3816424" cy="646331"/>
          </a:xfrm>
          <a:prstGeom prst="rect">
            <a:avLst/>
          </a:prstGeom>
          <a:noFill/>
        </p:spPr>
        <p:txBody>
          <a:bodyPr wrap="square" rtlCol="0">
            <a:spAutoFit/>
          </a:bodyPr>
          <a:lstStyle/>
          <a:p>
            <a:r>
              <a:rPr lang="fr-FR" dirty="0"/>
              <a:t>Mon déploiement déploie des </a:t>
            </a:r>
            <a:r>
              <a:rPr lang="fr-FR" dirty="0" err="1"/>
              <a:t>pods</a:t>
            </a:r>
            <a:r>
              <a:rPr lang="fr-FR" dirty="0"/>
              <a:t> avec le label app=fb-app</a:t>
            </a:r>
          </a:p>
        </p:txBody>
      </p:sp>
      <p:sp>
        <p:nvSpPr>
          <p:cNvPr id="23" name="ZoneTexte 22">
            <a:extLst>
              <a:ext uri="{FF2B5EF4-FFF2-40B4-BE49-F238E27FC236}">
                <a16:creationId xmlns:a16="http://schemas.microsoft.com/office/drawing/2014/main" id="{7BFA500C-3295-4A5C-97A1-EA4CC14AF398}"/>
              </a:ext>
            </a:extLst>
          </p:cNvPr>
          <p:cNvSpPr txBox="1"/>
          <p:nvPr/>
        </p:nvSpPr>
        <p:spPr>
          <a:xfrm>
            <a:off x="6455149" y="1199607"/>
            <a:ext cx="3816424" cy="369332"/>
          </a:xfrm>
          <a:prstGeom prst="rect">
            <a:avLst/>
          </a:prstGeom>
          <a:noFill/>
        </p:spPr>
        <p:txBody>
          <a:bodyPr wrap="square" rtlCol="0">
            <a:spAutoFit/>
          </a:bodyPr>
          <a:lstStyle/>
          <a:p>
            <a:r>
              <a:rPr lang="fr-FR" dirty="0"/>
              <a:t>Combien de </a:t>
            </a:r>
            <a:r>
              <a:rPr lang="fr-FR" dirty="0" err="1"/>
              <a:t>Pods</a:t>
            </a:r>
            <a:r>
              <a:rPr lang="fr-FR" dirty="0"/>
              <a:t> je veux</a:t>
            </a:r>
          </a:p>
        </p:txBody>
      </p:sp>
      <p:cxnSp>
        <p:nvCxnSpPr>
          <p:cNvPr id="24" name="Connecteur droit avec flèche 23">
            <a:extLst>
              <a:ext uri="{FF2B5EF4-FFF2-40B4-BE49-F238E27FC236}">
                <a16:creationId xmlns:a16="http://schemas.microsoft.com/office/drawing/2014/main" id="{88D0A37D-6647-43F0-B349-0CC902554A52}"/>
              </a:ext>
            </a:extLst>
          </p:cNvPr>
          <p:cNvCxnSpPr>
            <a:cxnSpLocks/>
            <a:stCxn id="23" idx="1"/>
          </p:cNvCxnSpPr>
          <p:nvPr/>
        </p:nvCxnSpPr>
        <p:spPr>
          <a:xfrm flipH="1">
            <a:off x="2236583" y="1384273"/>
            <a:ext cx="4218566" cy="1280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FE0068DB-9E97-4CD6-81A1-26C62968F18A}"/>
              </a:ext>
            </a:extLst>
          </p:cNvPr>
          <p:cNvPicPr>
            <a:picLocks noChangeAspect="1"/>
          </p:cNvPicPr>
          <p:nvPr/>
        </p:nvPicPr>
        <p:blipFill>
          <a:blip r:embed="rId2"/>
          <a:stretch>
            <a:fillRect/>
          </a:stretch>
        </p:blipFill>
        <p:spPr>
          <a:xfrm>
            <a:off x="6528048" y="3441357"/>
            <a:ext cx="3876448" cy="3178438"/>
          </a:xfrm>
          <a:prstGeom prst="rect">
            <a:avLst/>
          </a:prstGeom>
        </p:spPr>
      </p:pic>
    </p:spTree>
    <p:extLst>
      <p:ext uri="{BB962C8B-B14F-4D97-AF65-F5344CB8AC3E}">
        <p14:creationId xmlns:p14="http://schemas.microsoft.com/office/powerpoint/2010/main" val="2486971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11700000" cy="5204419"/>
          </a:xfrm>
        </p:spPr>
        <p:txBody>
          <a:bodyPr>
            <a:normAutofit fontScale="92500" lnSpcReduction="20000"/>
          </a:bodyPr>
          <a:lstStyle/>
          <a:p>
            <a:pPr marL="342900" indent="-342900">
              <a:buFont typeface="Arial" panose="020B0604020202020204" pitchFamily="34" charset="0"/>
              <a:buChar char="•"/>
            </a:pPr>
            <a:r>
              <a:rPr lang="fr-FR" u="sng" dirty="0"/>
              <a:t>Vérifier que 3 </a:t>
            </a:r>
            <a:r>
              <a:rPr lang="fr-FR" u="sng" dirty="0" err="1"/>
              <a:t>pods</a:t>
            </a:r>
            <a:r>
              <a:rPr lang="fr-FR" u="sng" dirty="0"/>
              <a:t> existent bien avec k9s : </a:t>
            </a:r>
          </a:p>
          <a:p>
            <a:pPr marL="609600" lvl="1" indent="-342900">
              <a:buFont typeface="Arial" panose="020B0604020202020204" pitchFamily="34" charset="0"/>
              <a:buChar char="•"/>
            </a:pPr>
            <a:r>
              <a:rPr lang="fr-FR" dirty="0"/>
              <a:t>:</a:t>
            </a:r>
            <a:r>
              <a:rPr lang="fr-FR" dirty="0" err="1"/>
              <a:t>namespace</a:t>
            </a:r>
            <a:r>
              <a:rPr lang="fr-FR" dirty="0"/>
              <a:t> </a:t>
            </a:r>
            <a:r>
              <a:rPr lang="fr-FR" dirty="0">
                <a:sym typeface="Wingdings" panose="05000000000000000000" pitchFamily="2" charset="2"/>
              </a:rPr>
              <a:t> </a:t>
            </a:r>
            <a:r>
              <a:rPr lang="fr-FR" dirty="0" err="1">
                <a:sym typeface="Wingdings" panose="05000000000000000000" pitchFamily="2" charset="2"/>
              </a:rPr>
              <a:t>Selectionner</a:t>
            </a:r>
            <a:r>
              <a:rPr lang="fr-FR" dirty="0">
                <a:sym typeface="Wingdings" panose="05000000000000000000" pitchFamily="2" charset="2"/>
              </a:rPr>
              <a:t> le </a:t>
            </a:r>
            <a:r>
              <a:rPr lang="fr-FR" dirty="0" err="1">
                <a:sym typeface="Wingdings" panose="05000000000000000000" pitchFamily="2" charset="2"/>
              </a:rPr>
              <a:t>namespace</a:t>
            </a:r>
            <a:r>
              <a:rPr lang="fr-FR" dirty="0">
                <a:sym typeface="Wingdings" panose="05000000000000000000" pitchFamily="2" charset="2"/>
              </a:rPr>
              <a:t> fb</a:t>
            </a:r>
          </a:p>
          <a:p>
            <a:pPr marL="609600" lvl="1" indent="-342900">
              <a:buFont typeface="Arial" panose="020B0604020202020204" pitchFamily="34" charset="0"/>
              <a:buChar char="•"/>
            </a:pPr>
            <a:r>
              <a:rPr lang="fr-FR" dirty="0">
                <a:sym typeface="Wingdings" panose="05000000000000000000" pitchFamily="2" charset="2"/>
              </a:rPr>
              <a:t>Vérifier que 3 </a:t>
            </a:r>
            <a:r>
              <a:rPr lang="fr-FR" dirty="0" err="1">
                <a:sym typeface="Wingdings" panose="05000000000000000000" pitchFamily="2" charset="2"/>
              </a:rPr>
              <a:t>Pods</a:t>
            </a:r>
            <a:r>
              <a:rPr lang="fr-FR" dirty="0">
                <a:sym typeface="Wingdings" panose="05000000000000000000" pitchFamily="2" charset="2"/>
              </a:rPr>
              <a:t> sont bien présents (:</a:t>
            </a:r>
            <a:r>
              <a:rPr lang="fr-FR" dirty="0" err="1">
                <a:sym typeface="Wingdings" panose="05000000000000000000" pitchFamily="2" charset="2"/>
              </a:rPr>
              <a:t>pod</a:t>
            </a:r>
            <a:r>
              <a:rPr lang="fr-FR" dirty="0">
                <a:sym typeface="Wingdings" panose="05000000000000000000" pitchFamily="2" charset="2"/>
              </a:rPr>
              <a:t> si </a:t>
            </a:r>
            <a:r>
              <a:rPr lang="fr-FR" dirty="0" err="1">
                <a:sym typeface="Wingdings" panose="05000000000000000000" pitchFamily="2" charset="2"/>
              </a:rPr>
              <a:t>nécéssaire</a:t>
            </a:r>
            <a:r>
              <a:rPr lang="fr-FR" dirty="0">
                <a:sym typeface="Wingdings" panose="05000000000000000000" pitchFamily="2" charset="2"/>
              </a:rPr>
              <a:t>)</a:t>
            </a: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u="sng" dirty="0">
                <a:sym typeface="Wingdings" panose="05000000000000000000" pitchFamily="2" charset="2"/>
              </a:rPr>
              <a:t>Vérifier que le déploiement existe bien avec k9s : </a:t>
            </a:r>
          </a:p>
          <a:p>
            <a:pPr marL="609600" lvl="1" indent="-342900">
              <a:buFont typeface="Arial" panose="020B0604020202020204" pitchFamily="34" charset="0"/>
              <a:buChar char="•"/>
            </a:pPr>
            <a:r>
              <a:rPr lang="fr-FR" dirty="0">
                <a:sym typeface="Wingdings" panose="05000000000000000000" pitchFamily="2" charset="2"/>
              </a:rPr>
              <a:t>:</a:t>
            </a:r>
            <a:r>
              <a:rPr lang="fr-FR" dirty="0" err="1">
                <a:sym typeface="Wingdings" panose="05000000000000000000" pitchFamily="2" charset="2"/>
              </a:rPr>
              <a:t>deploy</a:t>
            </a:r>
            <a:r>
              <a:rPr lang="fr-FR" dirty="0">
                <a:sym typeface="Wingdings" panose="05000000000000000000" pitchFamily="2" charset="2"/>
              </a:rPr>
              <a:t>  Un seul déploiement dans le </a:t>
            </a:r>
            <a:r>
              <a:rPr lang="fr-FR" dirty="0" err="1">
                <a:sym typeface="Wingdings" panose="05000000000000000000" pitchFamily="2" charset="2"/>
              </a:rPr>
              <a:t>namespace</a:t>
            </a:r>
            <a:r>
              <a:rPr lang="fr-FR" dirty="0">
                <a:sym typeface="Wingdings" panose="05000000000000000000" pitchFamily="2" charset="2"/>
              </a:rPr>
              <a:t> fb : </a:t>
            </a:r>
            <a:r>
              <a:rPr lang="fr-FR" b="1" dirty="0">
                <a:sym typeface="Wingdings" panose="05000000000000000000" pitchFamily="2" charset="2"/>
              </a:rPr>
              <a:t>fb-test-app-</a:t>
            </a:r>
            <a:r>
              <a:rPr lang="fr-FR" b="1" dirty="0" err="1">
                <a:sym typeface="Wingdings" panose="05000000000000000000" pitchFamily="2" charset="2"/>
              </a:rPr>
              <a:t>deployment</a:t>
            </a:r>
            <a:endParaRPr lang="fr-FR" b="1" dirty="0">
              <a:sym typeface="Wingdings" panose="05000000000000000000" pitchFamily="2" charset="2"/>
            </a:endParaRPr>
          </a:p>
          <a:p>
            <a:pPr marL="609600" lvl="1" indent="-342900">
              <a:buFont typeface="Arial" panose="020B0604020202020204" pitchFamily="34" charset="0"/>
              <a:buChar char="•"/>
            </a:pPr>
            <a:endParaRPr lang="fr-FR" dirty="0">
              <a:sym typeface="Wingdings" panose="05000000000000000000" pitchFamily="2" charset="2"/>
            </a:endParaRPr>
          </a:p>
          <a:p>
            <a:pPr marL="342900" indent="-342900">
              <a:buFont typeface="Arial" panose="020B0604020202020204" pitchFamily="34" charset="0"/>
              <a:buChar char="•"/>
            </a:pPr>
            <a:r>
              <a:rPr lang="fr-FR" u="sng" dirty="0">
                <a:sym typeface="Wingdings" panose="05000000000000000000" pitchFamily="2" charset="2"/>
              </a:rPr>
              <a:t>Changer le </a:t>
            </a:r>
            <a:r>
              <a:rPr lang="fr-FR" u="sng" dirty="0" err="1">
                <a:sym typeface="Wingdings" panose="05000000000000000000" pitchFamily="2" charset="2"/>
              </a:rPr>
              <a:t>scaling</a:t>
            </a:r>
            <a:r>
              <a:rPr lang="fr-FR" u="sng" dirty="0">
                <a:sym typeface="Wingdings" panose="05000000000000000000" pitchFamily="2" charset="2"/>
              </a:rPr>
              <a:t> avec </a:t>
            </a:r>
            <a:r>
              <a:rPr lang="fr-FR" u="sng" dirty="0" err="1">
                <a:sym typeface="Wingdings" panose="05000000000000000000" pitchFamily="2" charset="2"/>
              </a:rPr>
              <a:t>kubectl</a:t>
            </a:r>
            <a:r>
              <a:rPr lang="fr-FR" u="sng" dirty="0">
                <a:sym typeface="Wingdings" panose="05000000000000000000" pitchFamily="2" charset="2"/>
              </a:rPr>
              <a:t> : </a:t>
            </a:r>
          </a:p>
          <a:p>
            <a:pPr marL="609600" lvl="1" indent="-342900">
              <a:buFont typeface="Arial" panose="020B0604020202020204" pitchFamily="34" charset="0"/>
              <a:buChar char="•"/>
            </a:pPr>
            <a:r>
              <a:rPr lang="fr-FR" dirty="0" err="1"/>
              <a:t>kubectl</a:t>
            </a:r>
            <a:r>
              <a:rPr lang="fr-FR" dirty="0"/>
              <a:t> </a:t>
            </a:r>
            <a:r>
              <a:rPr lang="fr-FR" dirty="0" err="1"/>
              <a:t>scale</a:t>
            </a:r>
            <a:r>
              <a:rPr lang="fr-FR" dirty="0"/>
              <a:t> --</a:t>
            </a:r>
            <a:r>
              <a:rPr lang="fr-FR" dirty="0" err="1"/>
              <a:t>replicas</a:t>
            </a:r>
            <a:r>
              <a:rPr lang="fr-FR" dirty="0"/>
              <a:t>=1 </a:t>
            </a:r>
            <a:r>
              <a:rPr lang="fr-FR" dirty="0" err="1"/>
              <a:t>deployment</a:t>
            </a:r>
            <a:r>
              <a:rPr lang="fr-FR" dirty="0"/>
              <a:t> fb-test-app-</a:t>
            </a:r>
            <a:r>
              <a:rPr lang="fr-FR" dirty="0" err="1"/>
              <a:t>deployment</a:t>
            </a:r>
            <a:r>
              <a:rPr lang="fr-FR" dirty="0"/>
              <a:t> -n fb</a:t>
            </a:r>
          </a:p>
          <a:p>
            <a:pPr marL="609600" lvl="1" indent="-342900">
              <a:buFont typeface="Arial" panose="020B0604020202020204" pitchFamily="34" charset="0"/>
              <a:buChar char="•"/>
            </a:pPr>
            <a:r>
              <a:rPr lang="fr-FR" dirty="0"/>
              <a:t>Vérifier qu’un seul </a:t>
            </a:r>
            <a:r>
              <a:rPr lang="fr-FR" dirty="0" err="1"/>
              <a:t>pod</a:t>
            </a:r>
            <a:r>
              <a:rPr lang="fr-FR" dirty="0"/>
              <a:t> existe</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u="sng" dirty="0"/>
              <a:t>Changer le </a:t>
            </a:r>
            <a:r>
              <a:rPr lang="fr-FR" u="sng" dirty="0" err="1"/>
              <a:t>scaling</a:t>
            </a:r>
            <a:r>
              <a:rPr lang="fr-FR" u="sng" dirty="0"/>
              <a:t> avec k9s : </a:t>
            </a:r>
          </a:p>
          <a:p>
            <a:pPr marL="609600" lvl="1" indent="-342900">
              <a:buFont typeface="Arial" panose="020B0604020202020204" pitchFamily="34" charset="0"/>
              <a:buChar char="•"/>
            </a:pPr>
            <a:r>
              <a:rPr lang="fr-FR" dirty="0"/>
              <a:t>Se rendre sur le déploiement (:</a:t>
            </a:r>
            <a:r>
              <a:rPr lang="fr-FR" dirty="0" err="1"/>
              <a:t>namespace</a:t>
            </a:r>
            <a:r>
              <a:rPr lang="fr-FR" dirty="0"/>
              <a:t> </a:t>
            </a:r>
            <a:r>
              <a:rPr lang="fr-FR" dirty="0">
                <a:sym typeface="Wingdings" panose="05000000000000000000" pitchFamily="2" charset="2"/>
              </a:rPr>
              <a:t> fb  :</a:t>
            </a:r>
            <a:r>
              <a:rPr lang="fr-FR" dirty="0" err="1">
                <a:sym typeface="Wingdings" panose="05000000000000000000" pitchFamily="2" charset="2"/>
              </a:rPr>
              <a:t>deploy</a:t>
            </a:r>
            <a:r>
              <a:rPr lang="fr-FR" dirty="0">
                <a:sym typeface="Wingdings" panose="05000000000000000000" pitchFamily="2" charset="2"/>
              </a:rPr>
              <a:t>)</a:t>
            </a:r>
          </a:p>
          <a:p>
            <a:pPr marL="609600" lvl="1" indent="-342900">
              <a:buFont typeface="Arial" panose="020B0604020202020204" pitchFamily="34" charset="0"/>
              <a:buChar char="•"/>
            </a:pPr>
            <a:r>
              <a:rPr lang="fr-FR" dirty="0"/>
              <a:t>Appuyer sur s puis changer le nombre de </a:t>
            </a:r>
            <a:r>
              <a:rPr lang="fr-FR" dirty="0" err="1"/>
              <a:t>replicas</a:t>
            </a:r>
            <a:endParaRPr lang="fr-FR" dirty="0"/>
          </a:p>
          <a:p>
            <a:pPr marL="609600" lvl="1" indent="-342900">
              <a:buFont typeface="Arial" panose="020B0604020202020204" pitchFamily="34" charset="0"/>
              <a:buChar char="•"/>
            </a:pPr>
            <a:r>
              <a:rPr lang="fr-FR" dirty="0"/>
              <a:t>Vérifier que le nombre de </a:t>
            </a:r>
            <a:r>
              <a:rPr lang="fr-FR" dirty="0" err="1"/>
              <a:t>pods</a:t>
            </a:r>
            <a:r>
              <a:rPr lang="fr-FR" dirty="0"/>
              <a:t> a bien changé</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u="sng" dirty="0"/>
              <a:t>Changer le </a:t>
            </a:r>
            <a:r>
              <a:rPr lang="fr-FR" u="sng" dirty="0" err="1"/>
              <a:t>scaling</a:t>
            </a:r>
            <a:r>
              <a:rPr lang="fr-FR" u="sng" dirty="0"/>
              <a:t> avec le </a:t>
            </a:r>
            <a:r>
              <a:rPr lang="fr-FR" u="sng" dirty="0" err="1"/>
              <a:t>manifest</a:t>
            </a:r>
            <a:r>
              <a:rPr lang="fr-FR" u="sng" dirty="0"/>
              <a:t> : </a:t>
            </a:r>
          </a:p>
          <a:p>
            <a:pPr marL="609600" lvl="1" indent="-342900">
              <a:buFont typeface="Arial" panose="020B0604020202020204" pitchFamily="34" charset="0"/>
              <a:buChar char="•"/>
            </a:pPr>
            <a:r>
              <a:rPr lang="fr-FR" dirty="0"/>
              <a:t>Changer dans la valeur de </a:t>
            </a:r>
            <a:r>
              <a:rPr lang="fr-FR" dirty="0" err="1"/>
              <a:t>scaling</a:t>
            </a:r>
            <a:r>
              <a:rPr lang="fr-FR" dirty="0"/>
              <a:t> dans le </a:t>
            </a:r>
            <a:r>
              <a:rPr lang="fr-FR" dirty="0" err="1"/>
              <a:t>manifest</a:t>
            </a:r>
            <a:endParaRPr lang="fr-FR" dirty="0"/>
          </a:p>
          <a:p>
            <a:pPr marL="609600" lvl="1" indent="-342900">
              <a:buFont typeface="Arial" panose="020B0604020202020204" pitchFamily="34" charset="0"/>
              <a:buChar char="•"/>
            </a:pPr>
            <a:r>
              <a:rPr lang="fr-FR" dirty="0" err="1"/>
              <a:t>Réapliquer</a:t>
            </a:r>
            <a:r>
              <a:rPr lang="fr-FR" dirty="0"/>
              <a:t> le </a:t>
            </a:r>
            <a:r>
              <a:rPr lang="fr-FR" dirty="0" err="1"/>
              <a:t>manifest</a:t>
            </a:r>
            <a:r>
              <a:rPr lang="fr-FR" dirty="0"/>
              <a:t> avec </a:t>
            </a:r>
            <a:r>
              <a:rPr lang="fr-FR" dirty="0" err="1"/>
              <a:t>kubectl</a:t>
            </a:r>
            <a:r>
              <a:rPr lang="fr-FR" dirty="0"/>
              <a:t> puis vérifier le nombre de </a:t>
            </a:r>
            <a:r>
              <a:rPr lang="fr-FR" dirty="0" err="1"/>
              <a:t>pods</a:t>
            </a:r>
            <a:endParaRPr lang="fr-FR" dirty="0"/>
          </a:p>
          <a:p>
            <a:pPr marL="609600" lvl="1" indent="-342900">
              <a:buFont typeface="Arial" panose="020B0604020202020204" pitchFamily="34" charset="0"/>
              <a:buChar char="•"/>
            </a:pPr>
            <a:endParaRPr lang="fr-FR" dirty="0"/>
          </a:p>
          <a:p>
            <a:pPr lvl="2" indent="0">
              <a:buNone/>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err="1"/>
              <a:t>Scale</a:t>
            </a:r>
            <a:r>
              <a:rPr lang="fr-FR" dirty="0"/>
              <a:t> un déploiement</a:t>
            </a:r>
          </a:p>
        </p:txBody>
      </p:sp>
    </p:spTree>
    <p:extLst>
      <p:ext uri="{BB962C8B-B14F-4D97-AF65-F5344CB8AC3E}">
        <p14:creationId xmlns:p14="http://schemas.microsoft.com/office/powerpoint/2010/main" val="42519185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460708" y="434513"/>
            <a:ext cx="7507500" cy="690231"/>
          </a:xfrm>
        </p:spPr>
        <p:txBody>
          <a:bodyPr/>
          <a:lstStyle/>
          <a:p>
            <a:r>
              <a:rPr lang="fr-FR" b="1" dirty="0"/>
              <a:t>Travaux Pratiques</a:t>
            </a:r>
            <a:endParaRPr lang="en-GB" b="1" dirty="0"/>
          </a:p>
        </p:txBody>
      </p:sp>
      <p:pic>
        <p:nvPicPr>
          <p:cNvPr id="6" name="Picture 2">
            <a:extLst>
              <a:ext uri="{FF2B5EF4-FFF2-40B4-BE49-F238E27FC236}">
                <a16:creationId xmlns:a16="http://schemas.microsoft.com/office/drawing/2014/main" id="{D423EC46-94C4-457B-B3DE-513B1A1A13D6}"/>
              </a:ext>
            </a:extLst>
          </p:cNvPr>
          <p:cNvPicPr>
            <a:picLocks noChangeAspect="1"/>
          </p:cNvPicPr>
          <p:nvPr/>
        </p:nvPicPr>
        <p:blipFill rotWithShape="1">
          <a:blip r:embed="rId2">
            <a:extLst>
              <a:ext uri="{28A0092B-C50C-407E-A947-70E740481C1C}">
                <a14:useLocalDpi xmlns:a14="http://schemas.microsoft.com/office/drawing/2010/main" val="0"/>
              </a:ext>
            </a:extLst>
          </a:blip>
          <a:srcRect l="48443" t="28964" r="3113"/>
          <a:stretch/>
        </p:blipFill>
        <p:spPr bwMode="auto">
          <a:xfrm>
            <a:off x="6747550" y="2060848"/>
            <a:ext cx="5253105" cy="433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4">
            <a:extLst>
              <a:ext uri="{FF2B5EF4-FFF2-40B4-BE49-F238E27FC236}">
                <a16:creationId xmlns:a16="http://schemas.microsoft.com/office/drawing/2014/main" id="{D6987F34-98D5-4E8E-A565-CC59DA54A9B5}"/>
              </a:ext>
            </a:extLst>
          </p:cNvPr>
          <p:cNvSpPr txBox="1">
            <a:spLocks/>
          </p:cNvSpPr>
          <p:nvPr/>
        </p:nvSpPr>
        <p:spPr>
          <a:xfrm>
            <a:off x="460708" y="1281406"/>
            <a:ext cx="5563284" cy="69023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bg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Wingdings" panose="05000000000000000000" pitchFamily="2" charset="2"/>
              <a:buNone/>
              <a:defRPr sz="6000" kern="1200">
                <a:solidFill>
                  <a:schemeClr val="bg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Partie 4 – le </a:t>
            </a:r>
            <a:r>
              <a:rPr lang="fr-FR" dirty="0" err="1"/>
              <a:t>load</a:t>
            </a:r>
            <a:r>
              <a:rPr lang="fr-FR"/>
              <a:t>-balancing</a:t>
            </a:r>
            <a:endParaRPr lang="en-GB" dirty="0"/>
          </a:p>
        </p:txBody>
      </p:sp>
    </p:spTree>
    <p:extLst>
      <p:ext uri="{BB962C8B-B14F-4D97-AF65-F5344CB8AC3E}">
        <p14:creationId xmlns:p14="http://schemas.microsoft.com/office/powerpoint/2010/main" val="29610926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8CEE7-9133-46A6-AD92-08CE15B52A77}"/>
              </a:ext>
            </a:extLst>
          </p:cNvPr>
          <p:cNvSpPr>
            <a:spLocks noGrp="1"/>
          </p:cNvSpPr>
          <p:nvPr>
            <p:ph type="body" sz="quarter" idx="10"/>
          </p:nvPr>
        </p:nvSpPr>
        <p:spPr>
          <a:xfrm>
            <a:off x="227348" y="1104901"/>
            <a:ext cx="8316924" cy="4628355"/>
          </a:xfrm>
        </p:spPr>
        <p:txBody>
          <a:bodyPr>
            <a:normAutofit/>
          </a:bodyPr>
          <a:lstStyle/>
          <a:p>
            <a:pPr marL="342900" indent="-342900">
              <a:buFont typeface="Arial" panose="020B0604020202020204" pitchFamily="34" charset="0"/>
              <a:buChar char="•"/>
            </a:pPr>
            <a:r>
              <a:rPr lang="fr-FR" dirty="0"/>
              <a:t>Création d’un fichier </a:t>
            </a:r>
            <a:r>
              <a:rPr lang="fr-FR" dirty="0" err="1"/>
              <a:t>service.yaml</a:t>
            </a:r>
            <a:endParaRPr lang="fr-FR" dirty="0"/>
          </a:p>
          <a:p>
            <a:pPr marL="609600" lvl="1" indent="-342900">
              <a:buFont typeface="Arial" panose="020B0604020202020204" pitchFamily="34" charset="0"/>
              <a:buChar char="•"/>
            </a:pPr>
            <a:r>
              <a:rPr lang="fr-FR" dirty="0" err="1"/>
              <a:t>apiVersion</a:t>
            </a:r>
            <a:r>
              <a:rPr lang="fr-FR" dirty="0"/>
              <a:t>: v1</a:t>
            </a:r>
          </a:p>
          <a:p>
            <a:pPr marL="609600" lvl="1" indent="-342900">
              <a:buFont typeface="Arial" panose="020B0604020202020204" pitchFamily="34" charset="0"/>
              <a:buChar char="•"/>
            </a:pPr>
            <a:r>
              <a:rPr lang="fr-FR" dirty="0" err="1"/>
              <a:t>kind</a:t>
            </a:r>
            <a:r>
              <a:rPr lang="fr-FR" dirty="0"/>
              <a:t>: Service</a:t>
            </a:r>
          </a:p>
          <a:p>
            <a:pPr marL="609600" lvl="1" indent="-342900">
              <a:buFont typeface="Arial" panose="020B0604020202020204" pitchFamily="34" charset="0"/>
              <a:buChar char="•"/>
            </a:pPr>
            <a:r>
              <a:rPr lang="fr-FR" dirty="0" err="1"/>
              <a:t>spec.type</a:t>
            </a:r>
            <a:r>
              <a:rPr lang="fr-FR" dirty="0"/>
              <a:t>: </a:t>
            </a:r>
            <a:r>
              <a:rPr lang="fr-FR" dirty="0" err="1"/>
              <a:t>ClusterIP</a:t>
            </a:r>
            <a:endParaRPr lang="fr-FR" dirty="0"/>
          </a:p>
          <a:p>
            <a:pPr marL="609600" lvl="1" indent="-342900">
              <a:buFont typeface="Arial" panose="020B0604020202020204" pitchFamily="34" charset="0"/>
              <a:buChar char="•"/>
            </a:pPr>
            <a:r>
              <a:rPr lang="fr-FR" dirty="0" err="1"/>
              <a:t>spec.selector.app</a:t>
            </a:r>
            <a:r>
              <a:rPr lang="fr-FR" dirty="0"/>
              <a:t>: fb-app</a:t>
            </a:r>
          </a:p>
          <a:p>
            <a:pPr marL="609600" lvl="1" indent="-342900">
              <a:buFont typeface="Arial" panose="020B0604020202020204" pitchFamily="34" charset="0"/>
              <a:buChar char="•"/>
            </a:pPr>
            <a:r>
              <a:rPr lang="fr-FR" dirty="0" err="1"/>
              <a:t>spec.ports</a:t>
            </a:r>
            <a:r>
              <a:rPr lang="fr-FR" dirty="0"/>
              <a:t> :</a:t>
            </a:r>
          </a:p>
          <a:p>
            <a:pPr marL="787400" lvl="2" indent="-342900"/>
            <a:r>
              <a:rPr lang="fr-FR" dirty="0" err="1"/>
              <a:t>name</a:t>
            </a:r>
            <a:r>
              <a:rPr lang="fr-FR" dirty="0"/>
              <a:t>: http</a:t>
            </a:r>
          </a:p>
          <a:p>
            <a:pPr marL="787400" lvl="2" indent="-342900"/>
            <a:r>
              <a:rPr lang="fr-FR" dirty="0"/>
              <a:t>port: 8080</a:t>
            </a:r>
          </a:p>
          <a:p>
            <a:pPr marL="787400" lvl="2" indent="-342900"/>
            <a:r>
              <a:rPr lang="fr-FR" dirty="0" err="1"/>
              <a:t>targetPort</a:t>
            </a:r>
            <a:r>
              <a:rPr lang="fr-FR" dirty="0"/>
              <a:t>: http</a:t>
            </a:r>
          </a:p>
          <a:p>
            <a:pPr marL="609600" lvl="1" indent="-342900">
              <a:buFont typeface="Arial" panose="020B0604020202020204" pitchFamily="34" charset="0"/>
              <a:buChar char="•"/>
            </a:pPr>
            <a:endParaRPr lang="fr-FR" dirty="0"/>
          </a:p>
          <a:p>
            <a:pPr marL="342900" indent="-342900">
              <a:buFont typeface="Arial" panose="020B0604020202020204" pitchFamily="34" charset="0"/>
              <a:buChar char="•"/>
            </a:pPr>
            <a:r>
              <a:rPr lang="fr-FR" dirty="0"/>
              <a:t>Créer le service </a:t>
            </a:r>
            <a:r>
              <a:rPr lang="fr-FR" dirty="0" err="1"/>
              <a:t>bia</a:t>
            </a:r>
            <a:r>
              <a:rPr lang="fr-FR" dirty="0"/>
              <a:t> </a:t>
            </a:r>
            <a:r>
              <a:rPr lang="fr-FR" dirty="0" err="1"/>
              <a:t>kubectl</a:t>
            </a:r>
            <a:endParaRPr lang="fr-FR" dirty="0"/>
          </a:p>
          <a:p>
            <a:pPr marL="342900" indent="-342900">
              <a:buFont typeface="Arial" panose="020B0604020202020204" pitchFamily="34" charset="0"/>
              <a:buChar char="•"/>
            </a:pPr>
            <a:r>
              <a:rPr lang="fr-FR" dirty="0"/>
              <a:t>Vérifier qu’il existe avec k9s</a:t>
            </a:r>
          </a:p>
          <a:p>
            <a:pPr marL="609600" lvl="1" indent="-342900">
              <a:buFont typeface="Arial" panose="020B0604020202020204" pitchFamily="34" charset="0"/>
              <a:buChar char="•"/>
            </a:pPr>
            <a:r>
              <a:rPr lang="fr-FR" dirty="0"/>
              <a:t>:</a:t>
            </a:r>
            <a:r>
              <a:rPr lang="fr-FR" dirty="0" err="1"/>
              <a:t>namespace</a:t>
            </a:r>
            <a:r>
              <a:rPr lang="fr-FR" dirty="0"/>
              <a:t> </a:t>
            </a:r>
            <a:r>
              <a:rPr lang="fr-FR" dirty="0">
                <a:sym typeface="Wingdings" panose="05000000000000000000" pitchFamily="2" charset="2"/>
              </a:rPr>
              <a:t> fb</a:t>
            </a:r>
          </a:p>
          <a:p>
            <a:pPr marL="609600" lvl="1" indent="-342900">
              <a:buFont typeface="Arial" panose="020B0604020202020204" pitchFamily="34" charset="0"/>
              <a:buChar char="•"/>
            </a:pPr>
            <a:r>
              <a:rPr lang="fr-FR" dirty="0">
                <a:sym typeface="Wingdings" panose="05000000000000000000" pitchFamily="2" charset="2"/>
              </a:rPr>
              <a:t>:service</a:t>
            </a:r>
          </a:p>
          <a:p>
            <a:pPr marL="609600" lvl="1" indent="-342900">
              <a:buFont typeface="Arial" panose="020B0604020202020204" pitchFamily="34" charset="0"/>
              <a:buChar char="•"/>
            </a:pPr>
            <a:endParaRPr lang="fr-FR" dirty="0">
              <a:sym typeface="Wingdings" panose="05000000000000000000" pitchFamily="2" charset="2"/>
            </a:endParaRPr>
          </a:p>
          <a:p>
            <a:pPr lvl="2" indent="0">
              <a:buNone/>
            </a:pPr>
            <a:endParaRPr lang="fr-FR"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Déploiement d’un service devant les </a:t>
            </a:r>
            <a:r>
              <a:rPr lang="fr-FR" dirty="0" err="1"/>
              <a:t>pods</a:t>
            </a:r>
            <a:endParaRPr lang="fr-FR" dirty="0"/>
          </a:p>
        </p:txBody>
      </p:sp>
      <p:pic>
        <p:nvPicPr>
          <p:cNvPr id="6" name="Image 5">
            <a:extLst>
              <a:ext uri="{FF2B5EF4-FFF2-40B4-BE49-F238E27FC236}">
                <a16:creationId xmlns:a16="http://schemas.microsoft.com/office/drawing/2014/main" id="{1263B81C-1E67-4CAB-A989-BABBA54C8D26}"/>
              </a:ext>
            </a:extLst>
          </p:cNvPr>
          <p:cNvPicPr>
            <a:picLocks noChangeAspect="1"/>
          </p:cNvPicPr>
          <p:nvPr/>
        </p:nvPicPr>
        <p:blipFill>
          <a:blip r:embed="rId2"/>
          <a:stretch>
            <a:fillRect/>
          </a:stretch>
        </p:blipFill>
        <p:spPr>
          <a:xfrm>
            <a:off x="8894860" y="3661000"/>
            <a:ext cx="2600688" cy="2648320"/>
          </a:xfrm>
          <a:prstGeom prst="rect">
            <a:avLst/>
          </a:prstGeom>
        </p:spPr>
      </p:pic>
      <p:sp>
        <p:nvSpPr>
          <p:cNvPr id="7" name="ZoneTexte 6">
            <a:extLst>
              <a:ext uri="{FF2B5EF4-FFF2-40B4-BE49-F238E27FC236}">
                <a16:creationId xmlns:a16="http://schemas.microsoft.com/office/drawing/2014/main" id="{C2C89A48-88E4-4691-98BB-F8F2F865F4B1}"/>
              </a:ext>
            </a:extLst>
          </p:cNvPr>
          <p:cNvSpPr txBox="1"/>
          <p:nvPr/>
        </p:nvSpPr>
        <p:spPr>
          <a:xfrm>
            <a:off x="6455146" y="2019791"/>
            <a:ext cx="5329483" cy="369332"/>
          </a:xfrm>
          <a:prstGeom prst="rect">
            <a:avLst/>
          </a:prstGeom>
          <a:noFill/>
        </p:spPr>
        <p:txBody>
          <a:bodyPr wrap="square" rtlCol="0">
            <a:spAutoFit/>
          </a:bodyPr>
          <a:lstStyle/>
          <a:p>
            <a:r>
              <a:rPr lang="fr-FR" dirty="0"/>
              <a:t>Le nom (label) du port exposé sur le service</a:t>
            </a:r>
          </a:p>
        </p:txBody>
      </p:sp>
      <p:sp>
        <p:nvSpPr>
          <p:cNvPr id="8" name="ZoneTexte 7">
            <a:extLst>
              <a:ext uri="{FF2B5EF4-FFF2-40B4-BE49-F238E27FC236}">
                <a16:creationId xmlns:a16="http://schemas.microsoft.com/office/drawing/2014/main" id="{5F945DC6-D30C-4884-9C1D-49E524496F32}"/>
              </a:ext>
            </a:extLst>
          </p:cNvPr>
          <p:cNvSpPr txBox="1"/>
          <p:nvPr/>
        </p:nvSpPr>
        <p:spPr>
          <a:xfrm>
            <a:off x="6455145" y="2504502"/>
            <a:ext cx="5329483" cy="369332"/>
          </a:xfrm>
          <a:prstGeom prst="rect">
            <a:avLst/>
          </a:prstGeom>
          <a:noFill/>
        </p:spPr>
        <p:txBody>
          <a:bodyPr wrap="square" rtlCol="0">
            <a:spAutoFit/>
          </a:bodyPr>
          <a:lstStyle/>
          <a:p>
            <a:r>
              <a:rPr lang="fr-FR" dirty="0"/>
              <a:t>Le port exposé sur le service (label)</a:t>
            </a:r>
          </a:p>
        </p:txBody>
      </p:sp>
      <p:sp>
        <p:nvSpPr>
          <p:cNvPr id="9" name="ZoneTexte 8">
            <a:extLst>
              <a:ext uri="{FF2B5EF4-FFF2-40B4-BE49-F238E27FC236}">
                <a16:creationId xmlns:a16="http://schemas.microsoft.com/office/drawing/2014/main" id="{E52F4A8B-6290-4300-A1AD-26F98FBB8DF7}"/>
              </a:ext>
            </a:extLst>
          </p:cNvPr>
          <p:cNvSpPr txBox="1"/>
          <p:nvPr/>
        </p:nvSpPr>
        <p:spPr>
          <a:xfrm>
            <a:off x="6455145" y="2974069"/>
            <a:ext cx="5329483" cy="646331"/>
          </a:xfrm>
          <a:prstGeom prst="rect">
            <a:avLst/>
          </a:prstGeom>
          <a:noFill/>
        </p:spPr>
        <p:txBody>
          <a:bodyPr wrap="square" rtlCol="0">
            <a:spAutoFit/>
          </a:bodyPr>
          <a:lstStyle/>
          <a:p>
            <a:r>
              <a:rPr lang="fr-FR" dirty="0"/>
              <a:t>Le port du </a:t>
            </a:r>
            <a:r>
              <a:rPr lang="fr-FR" dirty="0" err="1"/>
              <a:t>pod</a:t>
            </a:r>
            <a:r>
              <a:rPr lang="fr-FR" dirty="0"/>
              <a:t> vers lequel le service redirige (label ou nombre)</a:t>
            </a:r>
          </a:p>
        </p:txBody>
      </p:sp>
      <p:cxnSp>
        <p:nvCxnSpPr>
          <p:cNvPr id="11" name="Connecteur droit avec flèche 10">
            <a:extLst>
              <a:ext uri="{FF2B5EF4-FFF2-40B4-BE49-F238E27FC236}">
                <a16:creationId xmlns:a16="http://schemas.microsoft.com/office/drawing/2014/main" id="{B9B6AABC-10FD-4103-8F62-F073B640B6B5}"/>
              </a:ext>
            </a:extLst>
          </p:cNvPr>
          <p:cNvCxnSpPr>
            <a:cxnSpLocks/>
            <a:stCxn id="12" idx="1"/>
          </p:cNvCxnSpPr>
          <p:nvPr/>
        </p:nvCxnSpPr>
        <p:spPr>
          <a:xfrm flipH="1">
            <a:off x="3256824" y="1566604"/>
            <a:ext cx="3198322" cy="620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F3201F87-8A44-484F-B8F4-3A78C6E935DC}"/>
              </a:ext>
            </a:extLst>
          </p:cNvPr>
          <p:cNvSpPr txBox="1"/>
          <p:nvPr/>
        </p:nvSpPr>
        <p:spPr>
          <a:xfrm>
            <a:off x="6455146" y="1243438"/>
            <a:ext cx="5329483" cy="646331"/>
          </a:xfrm>
          <a:prstGeom prst="rect">
            <a:avLst/>
          </a:prstGeom>
          <a:noFill/>
        </p:spPr>
        <p:txBody>
          <a:bodyPr wrap="square" rtlCol="0">
            <a:spAutoFit/>
          </a:bodyPr>
          <a:lstStyle/>
          <a:p>
            <a:r>
              <a:rPr lang="fr-FR" dirty="0"/>
              <a:t>Le service </a:t>
            </a:r>
            <a:r>
              <a:rPr lang="fr-FR" dirty="0" err="1"/>
              <a:t>load</a:t>
            </a:r>
            <a:r>
              <a:rPr lang="fr-FR" dirty="0"/>
              <a:t>-balancer sur les </a:t>
            </a:r>
            <a:r>
              <a:rPr lang="fr-FR" dirty="0" err="1"/>
              <a:t>pods</a:t>
            </a:r>
            <a:r>
              <a:rPr lang="fr-FR" dirty="0"/>
              <a:t> avec le label app=</a:t>
            </a:r>
            <a:r>
              <a:rPr lang="fr-FR" dirty="0" err="1"/>
              <a:t>fbapp</a:t>
            </a:r>
            <a:endParaRPr lang="fr-FR" dirty="0"/>
          </a:p>
        </p:txBody>
      </p:sp>
      <p:cxnSp>
        <p:nvCxnSpPr>
          <p:cNvPr id="16" name="Connecteur droit avec flèche 15">
            <a:extLst>
              <a:ext uri="{FF2B5EF4-FFF2-40B4-BE49-F238E27FC236}">
                <a16:creationId xmlns:a16="http://schemas.microsoft.com/office/drawing/2014/main" id="{60B19E72-1CBD-4470-9582-5C94A5D5DDCB}"/>
              </a:ext>
            </a:extLst>
          </p:cNvPr>
          <p:cNvCxnSpPr>
            <a:cxnSpLocks/>
            <a:stCxn id="7" idx="1"/>
          </p:cNvCxnSpPr>
          <p:nvPr/>
        </p:nvCxnSpPr>
        <p:spPr>
          <a:xfrm flipH="1">
            <a:off x="2207568" y="2204457"/>
            <a:ext cx="4247578" cy="8542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820F91D6-5B1B-4BF9-9EAC-8D8DD811184A}"/>
              </a:ext>
            </a:extLst>
          </p:cNvPr>
          <p:cNvCxnSpPr>
            <a:cxnSpLocks/>
            <a:stCxn id="8" idx="1"/>
          </p:cNvCxnSpPr>
          <p:nvPr/>
        </p:nvCxnSpPr>
        <p:spPr>
          <a:xfrm flipH="1">
            <a:off x="2207568" y="2689168"/>
            <a:ext cx="4247577" cy="664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9BBA5961-6407-40BA-9FC6-3C0904DF5896}"/>
              </a:ext>
            </a:extLst>
          </p:cNvPr>
          <p:cNvCxnSpPr>
            <a:cxnSpLocks/>
            <a:stCxn id="9" idx="1"/>
          </p:cNvCxnSpPr>
          <p:nvPr/>
        </p:nvCxnSpPr>
        <p:spPr>
          <a:xfrm flipH="1">
            <a:off x="2711624" y="3297235"/>
            <a:ext cx="3743521" cy="42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0D5A9069-B0E5-43C5-994D-51EA75051392}"/>
              </a:ext>
            </a:extLst>
          </p:cNvPr>
          <p:cNvSpPr txBox="1"/>
          <p:nvPr/>
        </p:nvSpPr>
        <p:spPr>
          <a:xfrm>
            <a:off x="946982" y="5971831"/>
            <a:ext cx="6696742"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fr-FR" dirty="0"/>
              <a:t>Port-</a:t>
            </a:r>
            <a:r>
              <a:rPr lang="fr-FR" dirty="0" err="1"/>
              <a:t>forward</a:t>
            </a:r>
            <a:r>
              <a:rPr lang="fr-FR" dirty="0"/>
              <a:t> = </a:t>
            </a:r>
            <a:r>
              <a:rPr lang="fr-FR" dirty="0" err="1"/>
              <a:t>pod</a:t>
            </a:r>
            <a:r>
              <a:rPr lang="fr-FR" dirty="0"/>
              <a:t> </a:t>
            </a:r>
            <a:r>
              <a:rPr lang="fr-FR" dirty="0" err="1"/>
              <a:t>level</a:t>
            </a:r>
            <a:r>
              <a:rPr lang="fr-FR" dirty="0"/>
              <a:t> : comment tester un service ?</a:t>
            </a:r>
          </a:p>
        </p:txBody>
      </p:sp>
    </p:spTree>
    <p:extLst>
      <p:ext uri="{BB962C8B-B14F-4D97-AF65-F5344CB8AC3E}">
        <p14:creationId xmlns:p14="http://schemas.microsoft.com/office/powerpoint/2010/main" val="25229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Tester un service : déploiement des </a:t>
            </a:r>
            <a:r>
              <a:rPr lang="fr-FR" dirty="0" err="1"/>
              <a:t>prérecquis</a:t>
            </a:r>
            <a:endParaRPr lang="fr-FR" dirty="0"/>
          </a:p>
        </p:txBody>
      </p:sp>
      <p:sp>
        <p:nvSpPr>
          <p:cNvPr id="5" name="Espace réservé du texte 4">
            <a:extLst>
              <a:ext uri="{FF2B5EF4-FFF2-40B4-BE49-F238E27FC236}">
                <a16:creationId xmlns:a16="http://schemas.microsoft.com/office/drawing/2014/main" id="{85758CAF-92E1-4969-98C0-14135E9CD450}"/>
              </a:ext>
            </a:extLst>
          </p:cNvPr>
          <p:cNvSpPr>
            <a:spLocks noGrp="1"/>
          </p:cNvSpPr>
          <p:nvPr>
            <p:ph type="body" sz="quarter" idx="10"/>
          </p:nvPr>
        </p:nvSpPr>
        <p:spPr>
          <a:xfrm>
            <a:off x="335360" y="4746356"/>
            <a:ext cx="11700000" cy="1562964"/>
          </a:xfrm>
        </p:spPr>
        <p:txBody>
          <a:bodyPr>
            <a:normAutofit/>
          </a:bodyPr>
          <a:lstStyle/>
          <a:p>
            <a:pPr marL="342900" indent="-342900">
              <a:buFont typeface="Arial" panose="020B0604020202020204" pitchFamily="34" charset="0"/>
              <a:buChar char="•"/>
            </a:pPr>
            <a:r>
              <a:rPr lang="fr-FR" dirty="0"/>
              <a:t>Image de test : </a:t>
            </a:r>
            <a:r>
              <a:rPr lang="en-US" dirty="0"/>
              <a:t>registry.wanono-corp.com/</a:t>
            </a:r>
            <a:r>
              <a:rPr lang="en-US" dirty="0" err="1"/>
              <a:t>capgemini</a:t>
            </a:r>
            <a:r>
              <a:rPr lang="en-US" dirty="0"/>
              <a:t>/friday-booster-test:1.0.0</a:t>
            </a:r>
          </a:p>
          <a:p>
            <a:pPr marL="342900" indent="-342900">
              <a:buFont typeface="Arial" panose="020B0604020202020204" pitchFamily="34" charset="0"/>
              <a:buChar char="•"/>
            </a:pPr>
            <a:r>
              <a:rPr lang="fr-FR" dirty="0" err="1"/>
              <a:t>Intutile</a:t>
            </a:r>
            <a:r>
              <a:rPr lang="fr-FR" dirty="0"/>
              <a:t> de spécifier un port applicatif</a:t>
            </a:r>
          </a:p>
          <a:p>
            <a:pPr marL="342900" indent="-342900">
              <a:buFont typeface="Arial" panose="020B0604020202020204" pitchFamily="34" charset="0"/>
              <a:buChar char="•"/>
            </a:pPr>
            <a:r>
              <a:rPr lang="fr-FR" dirty="0"/>
              <a:t>Utiliser une commande pour garder le </a:t>
            </a:r>
            <a:r>
              <a:rPr lang="fr-FR" dirty="0" err="1"/>
              <a:t>pod</a:t>
            </a:r>
            <a:r>
              <a:rPr lang="fr-FR" dirty="0"/>
              <a:t> en vie: </a:t>
            </a:r>
            <a:r>
              <a:rPr lang="fr-FR" dirty="0" err="1"/>
              <a:t>sleep</a:t>
            </a:r>
            <a:r>
              <a:rPr lang="fr-FR" dirty="0"/>
              <a:t> </a:t>
            </a:r>
            <a:r>
              <a:rPr lang="fr-FR" dirty="0" err="1"/>
              <a:t>infinity</a:t>
            </a:r>
            <a:endParaRPr lang="fr-FR" dirty="0"/>
          </a:p>
          <a:p>
            <a:pPr marL="342900" indent="-342900">
              <a:buFont typeface="Arial" panose="020B0604020202020204" pitchFamily="34" charset="0"/>
              <a:buChar char="•"/>
            </a:pPr>
            <a:r>
              <a:rPr lang="fr-FR" dirty="0"/>
              <a:t>Solution au slide suivant …</a:t>
            </a:r>
          </a:p>
        </p:txBody>
      </p:sp>
      <p:pic>
        <p:nvPicPr>
          <p:cNvPr id="10" name="Image 9">
            <a:extLst>
              <a:ext uri="{FF2B5EF4-FFF2-40B4-BE49-F238E27FC236}">
                <a16:creationId xmlns:a16="http://schemas.microsoft.com/office/drawing/2014/main" id="{412E3FEC-6B7D-4AAB-9951-D972ADF08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384" y="1774184"/>
            <a:ext cx="5438775" cy="1905000"/>
          </a:xfrm>
          <a:prstGeom prst="rect">
            <a:avLst/>
          </a:prstGeom>
        </p:spPr>
      </p:pic>
      <p:sp>
        <p:nvSpPr>
          <p:cNvPr id="11" name="Rectangle 10">
            <a:extLst>
              <a:ext uri="{FF2B5EF4-FFF2-40B4-BE49-F238E27FC236}">
                <a16:creationId xmlns:a16="http://schemas.microsoft.com/office/drawing/2014/main" id="{F8182800-6F49-4CB2-A8D4-D7339E6BD441}"/>
              </a:ext>
            </a:extLst>
          </p:cNvPr>
          <p:cNvSpPr/>
          <p:nvPr/>
        </p:nvSpPr>
        <p:spPr>
          <a:xfrm>
            <a:off x="1919536" y="1578004"/>
            <a:ext cx="4320480" cy="2664296"/>
          </a:xfrm>
          <a:prstGeom prst="rect">
            <a:avLst/>
          </a:prstGeom>
          <a:solidFill>
            <a:srgbClr val="33CCFF">
              <a:alpha val="30196"/>
            </a:srgbClr>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tlCol="0" anchor="b"/>
          <a:lstStyle/>
          <a:p>
            <a:pPr algn="ctr"/>
            <a:r>
              <a:rPr lang="fr-FR" dirty="0"/>
              <a:t>Déjà déployé</a:t>
            </a:r>
          </a:p>
        </p:txBody>
      </p:sp>
      <p:sp>
        <p:nvSpPr>
          <p:cNvPr id="12" name="Rectangle 11">
            <a:extLst>
              <a:ext uri="{FF2B5EF4-FFF2-40B4-BE49-F238E27FC236}">
                <a16:creationId xmlns:a16="http://schemas.microsoft.com/office/drawing/2014/main" id="{19D0F999-041C-4D97-9DB0-69E8F428F646}"/>
              </a:ext>
            </a:extLst>
          </p:cNvPr>
          <p:cNvSpPr/>
          <p:nvPr/>
        </p:nvSpPr>
        <p:spPr>
          <a:xfrm>
            <a:off x="335360" y="1578004"/>
            <a:ext cx="1512168" cy="2664296"/>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b"/>
          <a:lstStyle/>
          <a:p>
            <a:pPr algn="ctr"/>
            <a:r>
              <a:rPr lang="fr-FR" dirty="0"/>
              <a:t>A déployer</a:t>
            </a:r>
          </a:p>
        </p:txBody>
      </p:sp>
      <p:sp>
        <p:nvSpPr>
          <p:cNvPr id="13" name="Espace réservé du texte 4">
            <a:extLst>
              <a:ext uri="{FF2B5EF4-FFF2-40B4-BE49-F238E27FC236}">
                <a16:creationId xmlns:a16="http://schemas.microsoft.com/office/drawing/2014/main" id="{8B785C37-71D9-4612-A5F5-242AD55F4EC7}"/>
              </a:ext>
            </a:extLst>
          </p:cNvPr>
          <p:cNvSpPr txBox="1">
            <a:spLocks/>
          </p:cNvSpPr>
          <p:nvPr/>
        </p:nvSpPr>
        <p:spPr>
          <a:xfrm>
            <a:off x="6672064" y="1774184"/>
            <a:ext cx="5184576" cy="1315053"/>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266700" indent="-1778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j-lt"/>
                <a:ea typeface="+mn-ea"/>
                <a:cs typeface="+mn-cs"/>
              </a:defRPr>
            </a:lvl2pPr>
            <a:lvl3pPr marL="444500" indent="-1778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622300" indent="-177800" algn="l" defTabSz="914400" rtl="0" eaLnBrk="1" latinLnBrk="0" hangingPunct="1">
              <a:lnSpc>
                <a:spcPct val="90000"/>
              </a:lnSpc>
              <a:spcBef>
                <a:spcPts val="500"/>
              </a:spcBef>
              <a:buClr>
                <a:schemeClr val="accent3"/>
              </a:buClr>
              <a:buFont typeface="Verdana" panose="020B0604030504040204" pitchFamily="34" charset="0"/>
              <a:buChar char="‒"/>
              <a:defRPr sz="1400" kern="1200">
                <a:solidFill>
                  <a:schemeClr val="tx1"/>
                </a:solidFill>
                <a:latin typeface="+mj-lt"/>
                <a:ea typeface="+mn-ea"/>
                <a:cs typeface="+mn-cs"/>
              </a:defRPr>
            </a:lvl4pPr>
            <a:lvl5pPr marL="812800" indent="-1905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u="sng" dirty="0"/>
              <a:t>TODO : </a:t>
            </a:r>
          </a:p>
          <a:p>
            <a:pPr marL="342900" indent="-342900">
              <a:buFont typeface="Arial" panose="020B0604020202020204" pitchFamily="34" charset="0"/>
              <a:buChar char="•"/>
            </a:pPr>
            <a:r>
              <a:rPr lang="fr-FR" dirty="0"/>
              <a:t>Nouveau </a:t>
            </a:r>
            <a:r>
              <a:rPr lang="fr-FR" dirty="0" err="1"/>
              <a:t>namespace</a:t>
            </a:r>
            <a:r>
              <a:rPr lang="fr-FR" dirty="0"/>
              <a:t> : test</a:t>
            </a:r>
          </a:p>
          <a:p>
            <a:pPr marL="342900" indent="-342900">
              <a:buFont typeface="Arial" panose="020B0604020202020204" pitchFamily="34" charset="0"/>
              <a:buChar char="•"/>
            </a:pPr>
            <a:r>
              <a:rPr lang="fr-FR" dirty="0"/>
              <a:t>Nouveau </a:t>
            </a:r>
            <a:r>
              <a:rPr lang="fr-FR" dirty="0" err="1"/>
              <a:t>Pod</a:t>
            </a:r>
            <a:endParaRPr lang="fr-FR" dirty="0"/>
          </a:p>
          <a:p>
            <a:endParaRPr lang="fr-FR" dirty="0"/>
          </a:p>
        </p:txBody>
      </p:sp>
      <p:pic>
        <p:nvPicPr>
          <p:cNvPr id="15" name="Image 14">
            <a:extLst>
              <a:ext uri="{FF2B5EF4-FFF2-40B4-BE49-F238E27FC236}">
                <a16:creationId xmlns:a16="http://schemas.microsoft.com/office/drawing/2014/main" id="{D8731608-0F7C-4498-A1F9-DC1357C064BE}"/>
              </a:ext>
            </a:extLst>
          </p:cNvPr>
          <p:cNvPicPr>
            <a:picLocks noChangeAspect="1"/>
          </p:cNvPicPr>
          <p:nvPr/>
        </p:nvPicPr>
        <p:blipFill>
          <a:blip r:embed="rId3"/>
          <a:stretch>
            <a:fillRect/>
          </a:stretch>
        </p:blipFill>
        <p:spPr>
          <a:xfrm>
            <a:off x="6672064" y="3284984"/>
            <a:ext cx="4591691" cy="952633"/>
          </a:xfrm>
          <a:prstGeom prst="rect">
            <a:avLst/>
          </a:prstGeom>
        </p:spPr>
      </p:pic>
      <p:pic>
        <p:nvPicPr>
          <p:cNvPr id="6" name="Image 5">
            <a:extLst>
              <a:ext uri="{FF2B5EF4-FFF2-40B4-BE49-F238E27FC236}">
                <a16:creationId xmlns:a16="http://schemas.microsoft.com/office/drawing/2014/main" id="{4DA32EC0-7655-4237-9219-9C8F8DEFD601}"/>
              </a:ext>
            </a:extLst>
          </p:cNvPr>
          <p:cNvPicPr>
            <a:picLocks noChangeAspect="1"/>
          </p:cNvPicPr>
          <p:nvPr/>
        </p:nvPicPr>
        <p:blipFill>
          <a:blip r:embed="rId4"/>
          <a:stretch>
            <a:fillRect/>
          </a:stretch>
        </p:blipFill>
        <p:spPr>
          <a:xfrm>
            <a:off x="9192344" y="5445224"/>
            <a:ext cx="990738" cy="543001"/>
          </a:xfrm>
          <a:prstGeom prst="rect">
            <a:avLst/>
          </a:prstGeom>
        </p:spPr>
      </p:pic>
    </p:spTree>
    <p:extLst>
      <p:ext uri="{BB962C8B-B14F-4D97-AF65-F5344CB8AC3E}">
        <p14:creationId xmlns:p14="http://schemas.microsoft.com/office/powerpoint/2010/main" val="534160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Tester un service : déploiement des </a:t>
            </a:r>
            <a:r>
              <a:rPr lang="fr-FR" dirty="0" err="1"/>
              <a:t>prérecquis</a:t>
            </a:r>
            <a:endParaRPr lang="fr-FR" dirty="0"/>
          </a:p>
        </p:txBody>
      </p:sp>
      <p:sp>
        <p:nvSpPr>
          <p:cNvPr id="17" name="Espace réservé du texte 16">
            <a:extLst>
              <a:ext uri="{FF2B5EF4-FFF2-40B4-BE49-F238E27FC236}">
                <a16:creationId xmlns:a16="http://schemas.microsoft.com/office/drawing/2014/main" id="{979788F7-3EC7-43A0-9E45-D1003DDB4E56}"/>
              </a:ext>
            </a:extLst>
          </p:cNvPr>
          <p:cNvSpPr>
            <a:spLocks noGrp="1"/>
          </p:cNvSpPr>
          <p:nvPr>
            <p:ph type="body" sz="quarter" idx="10"/>
          </p:nvPr>
        </p:nvSpPr>
        <p:spPr>
          <a:xfrm>
            <a:off x="1271334" y="5690331"/>
            <a:ext cx="9647772" cy="332273"/>
          </a:xfrm>
        </p:spPr>
        <p:style>
          <a:lnRef idx="2">
            <a:schemeClr val="accent3">
              <a:shade val="50000"/>
            </a:schemeClr>
          </a:lnRef>
          <a:fillRef idx="1">
            <a:schemeClr val="accent3"/>
          </a:fillRef>
          <a:effectRef idx="0">
            <a:schemeClr val="accent3"/>
          </a:effectRef>
          <a:fontRef idx="minor">
            <a:schemeClr val="lt1"/>
          </a:fontRef>
        </p:style>
        <p:txBody>
          <a:bodyPr/>
          <a:lstStyle/>
          <a:p>
            <a:pPr algn="ctr"/>
            <a:r>
              <a:rPr lang="fr-FR" dirty="0"/>
              <a:t>Deux </a:t>
            </a:r>
            <a:r>
              <a:rPr lang="fr-FR" dirty="0" err="1"/>
              <a:t>manifests</a:t>
            </a:r>
            <a:r>
              <a:rPr lang="fr-FR" dirty="0"/>
              <a:t> dans un seul fichier, utilisation du séparateur </a:t>
            </a:r>
            <a:r>
              <a:rPr lang="fr-FR" dirty="0" err="1"/>
              <a:t>yaml</a:t>
            </a:r>
            <a:r>
              <a:rPr lang="fr-FR" dirty="0"/>
              <a:t> ---</a:t>
            </a:r>
          </a:p>
        </p:txBody>
      </p:sp>
      <p:pic>
        <p:nvPicPr>
          <p:cNvPr id="23" name="Image 22">
            <a:extLst>
              <a:ext uri="{FF2B5EF4-FFF2-40B4-BE49-F238E27FC236}">
                <a16:creationId xmlns:a16="http://schemas.microsoft.com/office/drawing/2014/main" id="{D5B5710D-5EA3-4559-8D20-C60BAE5942AA}"/>
              </a:ext>
            </a:extLst>
          </p:cNvPr>
          <p:cNvPicPr>
            <a:picLocks noChangeAspect="1"/>
          </p:cNvPicPr>
          <p:nvPr/>
        </p:nvPicPr>
        <p:blipFill>
          <a:blip r:embed="rId2"/>
          <a:stretch>
            <a:fillRect/>
          </a:stretch>
        </p:blipFill>
        <p:spPr>
          <a:xfrm>
            <a:off x="1889345" y="1196752"/>
            <a:ext cx="8411749" cy="4201111"/>
          </a:xfrm>
          <a:prstGeom prst="rect">
            <a:avLst/>
          </a:prstGeom>
        </p:spPr>
      </p:pic>
    </p:spTree>
    <p:extLst>
      <p:ext uri="{BB962C8B-B14F-4D97-AF65-F5344CB8AC3E}">
        <p14:creationId xmlns:p14="http://schemas.microsoft.com/office/powerpoint/2010/main" val="2032958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3766B36D-F750-4949-9AAE-A74942F412D1}"/>
              </a:ext>
            </a:extLst>
          </p:cNvPr>
          <p:cNvSpPr>
            <a:spLocks noGrp="1"/>
          </p:cNvSpPr>
          <p:nvPr>
            <p:ph type="body" sz="quarter" idx="10"/>
          </p:nvPr>
        </p:nvSpPr>
        <p:spPr/>
        <p:txBody>
          <a:bodyPr>
            <a:normAutofit lnSpcReduction="10000"/>
          </a:bodyPr>
          <a:lstStyle/>
          <a:p>
            <a:pPr marL="342900" indent="-342900">
              <a:buFont typeface="Arial" panose="020B0604020202020204" pitchFamily="34" charset="0"/>
              <a:buChar char="•"/>
            </a:pPr>
            <a:r>
              <a:rPr lang="fr-FR" sz="1800" b="1" dirty="0"/>
              <a:t>Lancer un </a:t>
            </a:r>
            <a:r>
              <a:rPr lang="fr-FR" sz="1800" b="1" dirty="0" err="1"/>
              <a:t>shell</a:t>
            </a:r>
            <a:r>
              <a:rPr lang="fr-FR" sz="1800" b="1" dirty="0"/>
              <a:t> dans le </a:t>
            </a:r>
            <a:r>
              <a:rPr lang="fr-FR" sz="1800" b="1" dirty="0" err="1"/>
              <a:t>pod</a:t>
            </a:r>
            <a:r>
              <a:rPr lang="fr-FR" sz="1800" b="1" dirty="0"/>
              <a:t> de test : </a:t>
            </a:r>
          </a:p>
          <a:p>
            <a:pPr marL="609600" lvl="1" indent="-342900">
              <a:buFont typeface="Arial" panose="020B0604020202020204" pitchFamily="34" charset="0"/>
              <a:buChar char="•"/>
            </a:pPr>
            <a:r>
              <a:rPr lang="fr-FR" sz="1600" dirty="0"/>
              <a:t>Commande : </a:t>
            </a:r>
            <a:r>
              <a:rPr lang="fr-FR" sz="1600" dirty="0" err="1"/>
              <a:t>kubectl</a:t>
            </a:r>
            <a:r>
              <a:rPr lang="fr-FR" sz="1600" dirty="0"/>
              <a:t> </a:t>
            </a:r>
            <a:r>
              <a:rPr lang="fr-FR" sz="1600" dirty="0" err="1"/>
              <a:t>exec</a:t>
            </a:r>
            <a:r>
              <a:rPr lang="fr-FR" sz="1600" dirty="0"/>
              <a:t> -</a:t>
            </a:r>
            <a:r>
              <a:rPr lang="fr-FR" sz="1600" dirty="0" err="1"/>
              <a:t>it</a:t>
            </a:r>
            <a:r>
              <a:rPr lang="fr-FR" sz="1600" dirty="0"/>
              <a:t> &lt;POD_NAME&gt; -n &lt;POD_NAMESPACE&gt; -- &lt;COMMAND&gt;</a:t>
            </a:r>
          </a:p>
          <a:p>
            <a:pPr marL="609600" lvl="1" indent="-342900">
              <a:buFont typeface="Arial" panose="020B0604020202020204" pitchFamily="34" charset="0"/>
              <a:buChar char="•"/>
            </a:pPr>
            <a:r>
              <a:rPr lang="fr-FR" sz="1600" dirty="0"/>
              <a:t>Solution : </a:t>
            </a:r>
            <a:r>
              <a:rPr lang="en-US" sz="1600" dirty="0" err="1"/>
              <a:t>kubectl</a:t>
            </a:r>
            <a:r>
              <a:rPr lang="en-US" sz="1600" dirty="0"/>
              <a:t> exec -it test-pod -n test -- /bin/bash</a:t>
            </a:r>
          </a:p>
          <a:p>
            <a:pPr marL="609600" lvl="1"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sz="1800" b="1" dirty="0" err="1"/>
              <a:t>Appeler</a:t>
            </a:r>
            <a:r>
              <a:rPr lang="en-US" sz="1800" b="1" dirty="0"/>
              <a:t> un service : </a:t>
            </a:r>
          </a:p>
          <a:p>
            <a:pPr marL="609600" lvl="1" indent="-342900">
              <a:buFont typeface="Arial" panose="020B0604020202020204" pitchFamily="34" charset="0"/>
              <a:buChar char="•"/>
            </a:pPr>
            <a:r>
              <a:rPr lang="en-US" sz="1600" dirty="0" err="1"/>
              <a:t>Commande</a:t>
            </a:r>
            <a:r>
              <a:rPr lang="en-US" sz="1600" dirty="0"/>
              <a:t> curl &lt;PROTOCOL&gt;://&lt;SERVICE_NAME&gt;.&lt;SERVICE_NAMESPACE&gt;:&lt;SERVICE_PORT&gt;</a:t>
            </a:r>
          </a:p>
          <a:p>
            <a:pPr marL="609600" lvl="1" indent="-342900">
              <a:buFont typeface="Arial" panose="020B0604020202020204" pitchFamily="34" charset="0"/>
              <a:buChar char="•"/>
            </a:pPr>
            <a:r>
              <a:rPr lang="en-US" sz="1600" dirty="0"/>
              <a:t>Solution : curl </a:t>
            </a:r>
            <a:r>
              <a:rPr lang="en-US" sz="1600" dirty="0">
                <a:hlinkClick r:id="rId2"/>
              </a:rPr>
              <a:t>http://test-app.fb:8080</a:t>
            </a:r>
            <a:endParaRPr lang="en-US" sz="1600" dirty="0"/>
          </a:p>
          <a:p>
            <a:pPr marL="609600" lvl="1"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sz="1800" dirty="0" err="1"/>
              <a:t>Répéter</a:t>
            </a:r>
            <a:r>
              <a:rPr lang="en-US" sz="1800" dirty="0"/>
              <a:t> </a:t>
            </a:r>
            <a:r>
              <a:rPr lang="en-US" sz="1800" dirty="0" err="1"/>
              <a:t>plusieurs</a:t>
            </a:r>
            <a:r>
              <a:rPr lang="en-US" sz="1800" dirty="0"/>
              <a:t> </a:t>
            </a:r>
            <a:r>
              <a:rPr lang="en-US" sz="1800" dirty="0" err="1"/>
              <a:t>fois</a:t>
            </a:r>
            <a:r>
              <a:rPr lang="en-US" sz="1800" dirty="0"/>
              <a:t> la </a:t>
            </a:r>
            <a:r>
              <a:rPr lang="en-US" sz="1800" dirty="0" err="1"/>
              <a:t>commande</a:t>
            </a:r>
            <a:r>
              <a:rPr lang="en-US" sz="1800" dirty="0"/>
              <a:t>, la </a:t>
            </a:r>
            <a:r>
              <a:rPr lang="en-US" sz="1800" dirty="0" err="1"/>
              <a:t>valeur</a:t>
            </a:r>
            <a:r>
              <a:rPr lang="en-US" sz="1800" dirty="0"/>
              <a:t> de hostname doit changer = load-balancing :</a:t>
            </a:r>
          </a:p>
          <a:p>
            <a:pPr marL="342900" indent="-342900">
              <a:buFont typeface="Arial" panose="020B0604020202020204" pitchFamily="34" charset="0"/>
              <a:buChar char="•"/>
            </a:pPr>
            <a:endParaRPr lang="en-US" sz="1800" dirty="0"/>
          </a:p>
          <a:p>
            <a:pPr marL="609600" lvl="1" indent="-342900">
              <a:buFont typeface="Arial" panose="020B0604020202020204" pitchFamily="34" charset="0"/>
              <a:buChar char="•"/>
            </a:pPr>
            <a:r>
              <a:rPr lang="it-IT" sz="1600" dirty="0"/>
              <a:t>{"hostname":"fb-test-app-deployment-7478cddd5d-ch72n","ip":"10.244.0.9"}</a:t>
            </a:r>
          </a:p>
          <a:p>
            <a:pPr marL="609600" lvl="1" indent="-342900">
              <a:buFont typeface="Arial" panose="020B0604020202020204" pitchFamily="34" charset="0"/>
              <a:buChar char="•"/>
            </a:pPr>
            <a:r>
              <a:rPr lang="it-IT" sz="1600" dirty="0"/>
              <a:t>{"hostname":"fb-test-app-deployment-7478cddd5d-v2zxw","ip":"10.244.0.11"}</a:t>
            </a:r>
          </a:p>
          <a:p>
            <a:pPr marL="609600" lvl="1" indent="-342900">
              <a:buFont typeface="Arial" panose="020B0604020202020204" pitchFamily="34" charset="0"/>
              <a:buChar char="•"/>
            </a:pPr>
            <a:r>
              <a:rPr lang="it-IT" sz="1600" dirty="0"/>
              <a:t>{"hostname":"fb-test-app-deployment-7478cddd5d-v2zxw","ip":"10.244.0.11"}</a:t>
            </a:r>
          </a:p>
          <a:p>
            <a:pPr marL="609600" lvl="1" indent="-342900">
              <a:buFont typeface="Arial" panose="020B0604020202020204" pitchFamily="34" charset="0"/>
              <a:buChar char="•"/>
            </a:pPr>
            <a:r>
              <a:rPr lang="it-IT" sz="1600" dirty="0"/>
              <a:t>{"hostname":"fb-test-app-deployment-7478cddd5d-ch72n","ip":"10.244.0.9"}</a:t>
            </a:r>
          </a:p>
          <a:p>
            <a:pPr marL="609600" lvl="1" indent="-342900">
              <a:buFont typeface="Arial" panose="020B0604020202020204" pitchFamily="34" charset="0"/>
              <a:buChar char="•"/>
            </a:pPr>
            <a:r>
              <a:rPr lang="it-IT" sz="1600" dirty="0"/>
              <a:t>{"hostname":"fb-test-app-deployment-7478cddd5d-v2zxw","ip":"10.244.0.11"}</a:t>
            </a:r>
            <a:endParaRPr lang="fr-FR" sz="1600" dirty="0"/>
          </a:p>
        </p:txBody>
      </p:sp>
      <p:sp>
        <p:nvSpPr>
          <p:cNvPr id="3" name="Titre 2">
            <a:extLst>
              <a:ext uri="{FF2B5EF4-FFF2-40B4-BE49-F238E27FC236}">
                <a16:creationId xmlns:a16="http://schemas.microsoft.com/office/drawing/2014/main" id="{7CFE1D93-E0A1-450C-A1CF-2414CA164DE1}"/>
              </a:ext>
            </a:extLst>
          </p:cNvPr>
          <p:cNvSpPr>
            <a:spLocks noGrp="1"/>
          </p:cNvSpPr>
          <p:nvPr>
            <p:ph type="title"/>
          </p:nvPr>
        </p:nvSpPr>
        <p:spPr/>
        <p:txBody>
          <a:bodyPr/>
          <a:lstStyle/>
          <a:p>
            <a:r>
              <a:rPr lang="fr-FR" dirty="0"/>
              <a:t>Tester un service : accès au </a:t>
            </a:r>
            <a:r>
              <a:rPr lang="fr-FR" dirty="0" err="1"/>
              <a:t>pod</a:t>
            </a:r>
            <a:r>
              <a:rPr lang="fr-FR" dirty="0"/>
              <a:t> et test</a:t>
            </a:r>
          </a:p>
        </p:txBody>
      </p:sp>
    </p:spTree>
    <p:extLst>
      <p:ext uri="{BB962C8B-B14F-4D97-AF65-F5344CB8AC3E}">
        <p14:creationId xmlns:p14="http://schemas.microsoft.com/office/powerpoint/2010/main" val="2790694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em44n44YJU.b0ydlTb3OJw"/>
</p:tagLst>
</file>

<file path=ppt/theme/theme1.xml><?xml version="1.0" encoding="utf-8"?>
<a:theme xmlns:a="http://schemas.openxmlformats.org/drawingml/2006/main" name="Capgemini Master">
  <a:themeElements>
    <a:clrScheme name="Personnalisé 1">
      <a:dk1>
        <a:sysClr val="windowText" lastClr="000000"/>
      </a:dk1>
      <a:lt1>
        <a:srgbClr val="FFFFFF"/>
      </a:lt1>
      <a:dk2>
        <a:srgbClr val="2B143D"/>
      </a:dk2>
      <a:lt2>
        <a:srgbClr val="ECECEC"/>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6B24CC31-D749-48C6-A3F7-82D9A1E9FFA7}"/>
    </a:ext>
  </a:extLst>
</a:theme>
</file>

<file path=ppt/theme/theme2.xml><?xml version="1.0" encoding="utf-8"?>
<a:theme xmlns:a="http://schemas.openxmlformats.org/drawingml/2006/main" name="Section break">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6A7A32B0-CD19-4A5B-98AD-5582DFC55A1A}"/>
    </a:ext>
  </a:extLst>
</a:theme>
</file>

<file path=ppt/theme/theme3.xml><?xml version="1.0" encoding="utf-8"?>
<a:theme xmlns:a="http://schemas.openxmlformats.org/drawingml/2006/main" name="Cover options">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0537EA31-64AB-42D3-BC14-3A3433AAD2AB}"/>
    </a:ext>
  </a:extLst>
</a:theme>
</file>

<file path=ppt/theme/theme4.xml><?xml version="1.0" encoding="utf-8"?>
<a:theme xmlns:a="http://schemas.openxmlformats.org/drawingml/2006/main" name="Final slides">
  <a:themeElements>
    <a:clrScheme name="Capgemini Palette">
      <a:dk1>
        <a:sysClr val="windowText" lastClr="000000"/>
      </a:dk1>
      <a:lt1>
        <a:srgbClr val="FFFFFF"/>
      </a:lt1>
      <a:dk2>
        <a:srgbClr val="2B143D"/>
      </a:dk2>
      <a:lt2>
        <a:srgbClr val="ECECEC"/>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 (1).potx [Lecture seule]" id="{18CB3EE2-7FB2-430B-84C6-785B298C3BA1}" vid="{124C8F33-E412-46F7-80FD-915A77B4152D}"/>
    </a:ext>
  </a:extLst>
</a:theme>
</file>

<file path=ppt/theme/theme5.xml><?xml version="1.0" encoding="utf-8"?>
<a:theme xmlns:a="http://schemas.openxmlformats.org/drawingml/2006/main" name="Tema do Office">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apgemini Palette">
      <a:dk1>
        <a:sysClr val="windowText" lastClr="000000"/>
      </a:dk1>
      <a:lt1>
        <a:srgbClr val="FFFFFF"/>
      </a:lt1>
      <a:dk2>
        <a:srgbClr val="2B143D"/>
      </a:dk2>
      <a:lt2>
        <a:srgbClr val="E6E7E7"/>
      </a:lt2>
      <a:accent1>
        <a:srgbClr val="0070AD"/>
      </a:accent1>
      <a:accent2>
        <a:srgbClr val="12ABDB"/>
      </a:accent2>
      <a:accent3>
        <a:srgbClr val="2B143D"/>
      </a:accent3>
      <a:accent4>
        <a:srgbClr val="FF304C"/>
      </a:accent4>
      <a:accent5>
        <a:srgbClr val="95E616"/>
      </a:accent5>
      <a:accent6>
        <a:srgbClr val="00C37B"/>
      </a:accent6>
      <a:hlink>
        <a:srgbClr val="88D5ED"/>
      </a:hlink>
      <a:folHlink>
        <a:srgbClr val="7E39BA"/>
      </a:folHlink>
    </a:clrScheme>
    <a:fontScheme name="Capgemini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ppt-template New</Template>
  <TotalTime>9348</TotalTime>
  <Words>5017</Words>
  <Application>Microsoft Office PowerPoint</Application>
  <PresentationFormat>Grand écran</PresentationFormat>
  <Paragraphs>843</Paragraphs>
  <Slides>71</Slides>
  <Notes>33</Notes>
  <HiddenSlides>0</HiddenSlides>
  <MMClips>0</MMClips>
  <ScaleCrop>false</ScaleCrop>
  <HeadingPairs>
    <vt:vector size="8" baseType="variant">
      <vt:variant>
        <vt:lpstr>Polices utilisées</vt:lpstr>
      </vt:variant>
      <vt:variant>
        <vt:i4>6</vt:i4>
      </vt:variant>
      <vt:variant>
        <vt:lpstr>Thème</vt:lpstr>
      </vt:variant>
      <vt:variant>
        <vt:i4>4</vt:i4>
      </vt:variant>
      <vt:variant>
        <vt:lpstr>Serveurs OLE incorporés</vt:lpstr>
      </vt:variant>
      <vt:variant>
        <vt:i4>1</vt:i4>
      </vt:variant>
      <vt:variant>
        <vt:lpstr>Titres des diapositives</vt:lpstr>
      </vt:variant>
      <vt:variant>
        <vt:i4>71</vt:i4>
      </vt:variant>
    </vt:vector>
  </HeadingPairs>
  <TitlesOfParts>
    <vt:vector size="82" baseType="lpstr">
      <vt:lpstr>AmazonEmber</vt:lpstr>
      <vt:lpstr>Arial</vt:lpstr>
      <vt:lpstr>Segoe UI</vt:lpstr>
      <vt:lpstr>var(--title-font)</vt:lpstr>
      <vt:lpstr>Verdana</vt:lpstr>
      <vt:lpstr>Wingdings</vt:lpstr>
      <vt:lpstr>Capgemini Master</vt:lpstr>
      <vt:lpstr>Section break</vt:lpstr>
      <vt:lpstr>Cover options</vt:lpstr>
      <vt:lpstr>Final slides</vt:lpstr>
      <vt:lpstr>think-cell Slide</vt:lpstr>
      <vt:lpstr>Friday Booster Azure &amp; Kubernetes </vt:lpstr>
      <vt:lpstr>Présentation PowerPoint</vt:lpstr>
      <vt:lpstr>Tour de table</vt:lpstr>
      <vt:lpstr>Présentation PowerPoint</vt:lpstr>
      <vt:lpstr>Définition du “Cloud”</vt:lpstr>
      <vt:lpstr>Caractéristiques du “Cloud”</vt:lpstr>
      <vt:lpstr>Raison de la bascule vers le cloud &amp; usages</vt:lpstr>
      <vt:lpstr>SWOT des services Cloud</vt:lpstr>
      <vt:lpstr>Présentation PowerPoint</vt:lpstr>
      <vt:lpstr>Acteurs et Positionnement</vt:lpstr>
      <vt:lpstr>Présentation PowerPoint</vt:lpstr>
      <vt:lpstr>Le cloud de Microsoft</vt:lpstr>
      <vt:lpstr>Microsoft Azure Momemtum</vt:lpstr>
      <vt:lpstr>Microsoft Azure Momemtum</vt:lpstr>
      <vt:lpstr>Microsoft Azure Certifications</vt:lpstr>
      <vt:lpstr>Microsoft Azure : Cloud ouvert</vt:lpstr>
      <vt:lpstr>Microsoft Azure Market Place</vt:lpstr>
      <vt:lpstr>Offres Cloud de Microsoft</vt:lpstr>
      <vt:lpstr>Microsoft Régions &amp; Datacenter</vt:lpstr>
      <vt:lpstr>Evolution des datacenter Microsoft</vt:lpstr>
      <vt:lpstr>Microsoft Datacenter</vt:lpstr>
      <vt:lpstr>Modes de souscription sur Azure</vt:lpstr>
      <vt:lpstr>IaaS de Microsoft</vt:lpstr>
      <vt:lpstr>IaaS de Microsoft</vt:lpstr>
      <vt:lpstr>PaaS de Microsoft</vt:lpstr>
      <vt:lpstr>PaaS de Microsoft</vt:lpstr>
      <vt:lpstr>Les Data : Le cœur du SI</vt:lpstr>
      <vt:lpstr>Les Data : SQL Server dans Azure</vt:lpstr>
      <vt:lpstr>Choix d’un service</vt:lpstr>
      <vt:lpstr>Tarification sous Azure </vt:lpstr>
      <vt:lpstr>SaaS de Microsoft Vue globale</vt:lpstr>
      <vt:lpstr>SaaS de Microsoft Offres Office 365</vt:lpstr>
      <vt:lpstr>Présentation PowerPoint</vt:lpstr>
      <vt:lpstr>Présentation PowerPoint</vt:lpstr>
      <vt:lpstr>Projet Portail Collaboratif des Armées (PC@) Contexte</vt:lpstr>
      <vt:lpstr>Projet Portail Collaboratif des Armées (PC@)          Architecture physique &amp; logique</vt:lpstr>
      <vt:lpstr>Projet Portail Collaboratif des Armées (PC@) Organisation logique</vt:lpstr>
      <vt:lpstr>Projet Portail Collaboratif des Armées (PC@) Infrastructure « Cible On Premise »</vt:lpstr>
      <vt:lpstr>Sources &amp; Liens </vt:lpstr>
      <vt:lpstr>Retours d’expériences Projets</vt:lpstr>
      <vt:lpstr>Présentation PowerPoint</vt:lpstr>
      <vt:lpstr>Présentation PowerPoint</vt:lpstr>
      <vt:lpstr>Kubernetes, un orchestrateur de conteneur</vt:lpstr>
      <vt:lpstr>Kubernetes, un orchestrateur de conteneur</vt:lpstr>
      <vt:lpstr>Structure d’un Cluster Kubernetes</vt:lpstr>
      <vt:lpstr>Définitions d’objets Kubernetes</vt:lpstr>
      <vt:lpstr>Exemple : application µS (VM)</vt:lpstr>
      <vt:lpstr>Exemple : application µS (Cluster)</vt:lpstr>
      <vt:lpstr>Exemple : application µS (Cluster)</vt:lpstr>
      <vt:lpstr>Déployer un cluster Kubernetes</vt:lpstr>
      <vt:lpstr>Aller plus loin</vt:lpstr>
      <vt:lpstr>Présentation PowerPoint</vt:lpstr>
      <vt:lpstr>Travaux Pratiques – Partie 1 Objectifs</vt:lpstr>
      <vt:lpstr>Création des services</vt:lpstr>
      <vt:lpstr>Création des services</vt:lpstr>
      <vt:lpstr>Configuration de la VM de rebond</vt:lpstr>
      <vt:lpstr>Configuration de la VM de rebond</vt:lpstr>
      <vt:lpstr>Configuration de la VM de rebond</vt:lpstr>
      <vt:lpstr>Présentation PowerPoint</vt:lpstr>
      <vt:lpstr>Application de test</vt:lpstr>
      <vt:lpstr>Création du namespace</vt:lpstr>
      <vt:lpstr>Création d’un pod</vt:lpstr>
      <vt:lpstr>Accès au pod</vt:lpstr>
      <vt:lpstr>Présentation PowerPoint</vt:lpstr>
      <vt:lpstr>Création d’un déploiement de pods</vt:lpstr>
      <vt:lpstr>Scale un déploiement</vt:lpstr>
      <vt:lpstr>Présentation PowerPoint</vt:lpstr>
      <vt:lpstr>Déploiement d’un service devant les pods</vt:lpstr>
      <vt:lpstr>Tester un service : déploiement des prérecquis</vt:lpstr>
      <vt:lpstr>Tester un service : déploiement des prérecquis</vt:lpstr>
      <vt:lpstr>Tester un service : accès au pod et test</vt:lpstr>
    </vt:vector>
  </TitlesOfParts>
  <Company>Capgemini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Friday Booster : Azure &amp; Kubernetes</dc:title>
  <dc:creator>GAIGNET, Pascal</dc:creator>
  <cp:lastModifiedBy>Capgemini</cp:lastModifiedBy>
  <cp:revision>336</cp:revision>
  <dcterms:created xsi:type="dcterms:W3CDTF">2018-05-23T08:23:55Z</dcterms:created>
  <dcterms:modified xsi:type="dcterms:W3CDTF">2023-04-12T15:02:50Z</dcterms:modified>
</cp:coreProperties>
</file>